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7" r:id="rId2"/>
    <p:sldId id="263" r:id="rId3"/>
    <p:sldId id="264" r:id="rId4"/>
    <p:sldId id="292" r:id="rId5"/>
    <p:sldId id="265" r:id="rId6"/>
    <p:sldId id="291" r:id="rId7"/>
    <p:sldId id="266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94" r:id="rId20"/>
    <p:sldId id="282" r:id="rId21"/>
    <p:sldId id="283" r:id="rId22"/>
    <p:sldId id="295" r:id="rId23"/>
    <p:sldId id="284" r:id="rId24"/>
    <p:sldId id="285" r:id="rId25"/>
    <p:sldId id="286" r:id="rId26"/>
    <p:sldId id="287" r:id="rId27"/>
    <p:sldId id="296" r:id="rId28"/>
    <p:sldId id="288" r:id="rId29"/>
    <p:sldId id="289" r:id="rId30"/>
    <p:sldId id="297" r:id="rId31"/>
    <p:sldId id="293" r:id="rId32"/>
  </p:sldIdLst>
  <p:sldSz cx="9144000" cy="6858000" type="screen4x3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7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DC39F1-EE38-4CD1-99CC-9E7D574467D3}" type="doc">
      <dgm:prSet loTypeId="urn:microsoft.com/office/officeart/2005/8/layout/vList2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EC7BA308-F28F-4FEE-9C69-E70FBAA5E0B2}">
      <dgm:prSet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Воспитание гармонично развитой и социально ответственной личности на основе духовно-нравственных ценностей народов РФ, исторических и национально-культурных традиций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ADE67D7-0251-434E-A5D6-9B9E4DFD0DD2}" type="parTrans" cxnId="{70A50E97-EE8A-4DBB-9C1B-C9090C8663D0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6717D47-8C77-4D87-864F-8584192A90E8}" type="sibTrans" cxnId="{70A50E97-EE8A-4DBB-9C1B-C9090C8663D0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BC6D4B7-EB9F-4AAE-86AD-30141443100D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Обеспечение глобальной </a:t>
          </a:r>
          <a:r>
            <a:rPr lang="ru-RU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конкурентноспособности</a:t>
          </a:r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российского образования, вхождение РФ в число 10 ведущих стран мира по качеству общего образования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7F603DF-19B0-418D-BE70-742B1F839383}" type="sibTrans" cxnId="{86FF81AF-FA42-4362-B36F-E4CFC0848A62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43DCA09-44B9-4A90-918A-2A0251B4AFE6}" type="parTrans" cxnId="{86FF81AF-FA42-4362-B36F-E4CFC0848A62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10DA3E-056B-478B-ACF3-D04D59DACF00}" type="pres">
      <dgm:prSet presAssocID="{02DC39F1-EE38-4CD1-99CC-9E7D574467D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EE524E8-6735-496C-8126-79B2DE0607B4}" type="pres">
      <dgm:prSet presAssocID="{2BC6D4B7-EB9F-4AAE-86AD-30141443100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4FC6E6-7761-47DC-9450-3509A27925C9}" type="pres">
      <dgm:prSet presAssocID="{17F603DF-19B0-418D-BE70-742B1F839383}" presName="spacer" presStyleCnt="0"/>
      <dgm:spPr/>
      <dgm:t>
        <a:bodyPr/>
        <a:lstStyle/>
        <a:p>
          <a:endParaRPr lang="ru-RU"/>
        </a:p>
      </dgm:t>
    </dgm:pt>
    <dgm:pt modelId="{D59EA2B7-E239-4A61-9FCA-4BA80F6C2F18}" type="pres">
      <dgm:prSet presAssocID="{EC7BA308-F28F-4FEE-9C69-E70FBAA5E0B2}" presName="parentText" presStyleLbl="node1" presStyleIdx="1" presStyleCnt="2" custLinFactY="8070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5EB9E3-7D53-4BBC-BFBF-3F83AC836AB9}" type="presOf" srcId="{2BC6D4B7-EB9F-4AAE-86AD-30141443100D}" destId="{0EE524E8-6735-496C-8126-79B2DE0607B4}" srcOrd="0" destOrd="0" presId="urn:microsoft.com/office/officeart/2005/8/layout/vList2"/>
    <dgm:cxn modelId="{78BCF77C-C2DF-4623-8EE8-F91695CE0B8A}" type="presOf" srcId="{EC7BA308-F28F-4FEE-9C69-E70FBAA5E0B2}" destId="{D59EA2B7-E239-4A61-9FCA-4BA80F6C2F18}" srcOrd="0" destOrd="0" presId="urn:microsoft.com/office/officeart/2005/8/layout/vList2"/>
    <dgm:cxn modelId="{86FF81AF-FA42-4362-B36F-E4CFC0848A62}" srcId="{02DC39F1-EE38-4CD1-99CC-9E7D574467D3}" destId="{2BC6D4B7-EB9F-4AAE-86AD-30141443100D}" srcOrd="0" destOrd="0" parTransId="{943DCA09-44B9-4A90-918A-2A0251B4AFE6}" sibTransId="{17F603DF-19B0-418D-BE70-742B1F839383}"/>
    <dgm:cxn modelId="{B5346874-37BD-4F7A-BFE2-5717A48CF35D}" type="presOf" srcId="{02DC39F1-EE38-4CD1-99CC-9E7D574467D3}" destId="{8810DA3E-056B-478B-ACF3-D04D59DACF00}" srcOrd="0" destOrd="0" presId="urn:microsoft.com/office/officeart/2005/8/layout/vList2"/>
    <dgm:cxn modelId="{70A50E97-EE8A-4DBB-9C1B-C9090C8663D0}" srcId="{02DC39F1-EE38-4CD1-99CC-9E7D574467D3}" destId="{EC7BA308-F28F-4FEE-9C69-E70FBAA5E0B2}" srcOrd="1" destOrd="0" parTransId="{7ADE67D7-0251-434E-A5D6-9B9E4DFD0DD2}" sibTransId="{06717D47-8C77-4D87-864F-8584192A90E8}"/>
    <dgm:cxn modelId="{7617AB53-3D3C-4BAF-AB88-F5F45C2987DA}" type="presParOf" srcId="{8810DA3E-056B-478B-ACF3-D04D59DACF00}" destId="{0EE524E8-6735-496C-8126-79B2DE0607B4}" srcOrd="0" destOrd="0" presId="urn:microsoft.com/office/officeart/2005/8/layout/vList2"/>
    <dgm:cxn modelId="{A45B97BE-8CFD-4953-8DBF-286326A6C127}" type="presParOf" srcId="{8810DA3E-056B-478B-ACF3-D04D59DACF00}" destId="{514FC6E6-7761-47DC-9450-3509A27925C9}" srcOrd="1" destOrd="0" presId="urn:microsoft.com/office/officeart/2005/8/layout/vList2"/>
    <dgm:cxn modelId="{542ED736-5276-4CE2-8B25-4048AF1F8388}" type="presParOf" srcId="{8810DA3E-056B-478B-ACF3-D04D59DACF00}" destId="{D59EA2B7-E239-4A61-9FCA-4BA80F6C2F1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52EC76-D345-486A-9CE4-6B2E2260A914}" type="doc">
      <dgm:prSet loTypeId="urn:microsoft.com/office/officeart/2005/8/layout/vList2" loCatId="list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5520B27-34A0-40EB-A00A-70D7769733BB}">
      <dgm:prSet phldrT="[Текст]" custT="1"/>
      <dgm:spPr/>
      <dgm:t>
        <a:bodyPr/>
        <a:lstStyle/>
        <a:p>
          <a:pPr algn="l"/>
          <a:r>
            <a:rPr lang="ru-RU" sz="3200" b="1" dirty="0" smtClean="0">
              <a:effectLst/>
            </a:rPr>
            <a:t>«Современная школа».</a:t>
          </a:r>
          <a:endParaRPr lang="ru-RU" sz="3200" b="1" dirty="0">
            <a:effectLst/>
          </a:endParaRPr>
        </a:p>
      </dgm:t>
    </dgm:pt>
    <dgm:pt modelId="{868D646C-597C-4EE7-972B-443C32FB9049}" type="parTrans" cxnId="{9E232411-65A3-44D8-BE5F-3D80677F7F8E}">
      <dgm:prSet/>
      <dgm:spPr/>
      <dgm:t>
        <a:bodyPr/>
        <a:lstStyle/>
        <a:p>
          <a:pPr algn="l"/>
          <a:endParaRPr lang="ru-RU" sz="3200" b="1">
            <a:solidFill>
              <a:schemeClr val="tx1"/>
            </a:solidFill>
            <a:effectLst/>
          </a:endParaRPr>
        </a:p>
      </dgm:t>
    </dgm:pt>
    <dgm:pt modelId="{9174F723-16F1-4EBA-9835-32B7074AA18D}" type="sibTrans" cxnId="{9E232411-65A3-44D8-BE5F-3D80677F7F8E}">
      <dgm:prSet/>
      <dgm:spPr/>
      <dgm:t>
        <a:bodyPr/>
        <a:lstStyle/>
        <a:p>
          <a:pPr algn="l"/>
          <a:endParaRPr lang="ru-RU" sz="3200" b="1">
            <a:solidFill>
              <a:schemeClr val="tx1"/>
            </a:solidFill>
            <a:effectLst/>
          </a:endParaRPr>
        </a:p>
      </dgm:t>
    </dgm:pt>
    <dgm:pt modelId="{8490113F-7368-4B84-BC72-B9005A171C04}">
      <dgm:prSet custT="1"/>
      <dgm:spPr/>
      <dgm:t>
        <a:bodyPr/>
        <a:lstStyle/>
        <a:p>
          <a:pPr algn="l"/>
          <a:r>
            <a:rPr lang="ru-RU" sz="3200" b="1" smtClean="0">
              <a:effectLst/>
            </a:rPr>
            <a:t>«Успех каждого ребенка».</a:t>
          </a:r>
          <a:endParaRPr lang="ru-RU" sz="3200" b="1" dirty="0" smtClean="0">
            <a:effectLst/>
          </a:endParaRPr>
        </a:p>
      </dgm:t>
    </dgm:pt>
    <dgm:pt modelId="{C0FD2F25-C26F-44A3-9FD7-ADC76BF006BC}" type="parTrans" cxnId="{0BB3A587-0011-495B-83FF-6E6F900E5D3A}">
      <dgm:prSet/>
      <dgm:spPr/>
      <dgm:t>
        <a:bodyPr/>
        <a:lstStyle/>
        <a:p>
          <a:pPr algn="l"/>
          <a:endParaRPr lang="ru-RU" sz="3200" b="1">
            <a:solidFill>
              <a:schemeClr val="tx1"/>
            </a:solidFill>
            <a:effectLst/>
          </a:endParaRPr>
        </a:p>
      </dgm:t>
    </dgm:pt>
    <dgm:pt modelId="{A20736E2-7EB3-48A3-BF73-04DB928DECAA}" type="sibTrans" cxnId="{0BB3A587-0011-495B-83FF-6E6F900E5D3A}">
      <dgm:prSet/>
      <dgm:spPr/>
      <dgm:t>
        <a:bodyPr/>
        <a:lstStyle/>
        <a:p>
          <a:pPr algn="l"/>
          <a:endParaRPr lang="ru-RU" sz="3200" b="1">
            <a:solidFill>
              <a:schemeClr val="tx1"/>
            </a:solidFill>
            <a:effectLst/>
          </a:endParaRPr>
        </a:p>
      </dgm:t>
    </dgm:pt>
    <dgm:pt modelId="{8833D67F-04FF-4484-940C-7273D7FC8F49}">
      <dgm:prSet custT="1"/>
      <dgm:spPr/>
      <dgm:t>
        <a:bodyPr/>
        <a:lstStyle/>
        <a:p>
          <a:pPr algn="l"/>
          <a:r>
            <a:rPr lang="ru-RU" sz="3200" b="1" dirty="0" smtClean="0">
              <a:effectLst/>
            </a:rPr>
            <a:t>«Поддержка семей, имеющих детей».</a:t>
          </a:r>
        </a:p>
      </dgm:t>
    </dgm:pt>
    <dgm:pt modelId="{42EC8CC8-A196-4C72-84DA-5C81452C1885}" type="parTrans" cxnId="{92B618C7-361C-4114-9024-014148D749EF}">
      <dgm:prSet/>
      <dgm:spPr/>
      <dgm:t>
        <a:bodyPr/>
        <a:lstStyle/>
        <a:p>
          <a:pPr algn="l"/>
          <a:endParaRPr lang="ru-RU" sz="3200" b="1">
            <a:solidFill>
              <a:schemeClr val="tx1"/>
            </a:solidFill>
            <a:effectLst/>
          </a:endParaRPr>
        </a:p>
      </dgm:t>
    </dgm:pt>
    <dgm:pt modelId="{1472D53C-0883-49FC-9840-A6AFB6C4DBBD}" type="sibTrans" cxnId="{92B618C7-361C-4114-9024-014148D749EF}">
      <dgm:prSet/>
      <dgm:spPr/>
      <dgm:t>
        <a:bodyPr/>
        <a:lstStyle/>
        <a:p>
          <a:pPr algn="l"/>
          <a:endParaRPr lang="ru-RU" sz="3200" b="1">
            <a:solidFill>
              <a:schemeClr val="tx1"/>
            </a:solidFill>
            <a:effectLst/>
          </a:endParaRPr>
        </a:p>
      </dgm:t>
    </dgm:pt>
    <dgm:pt modelId="{B6C0CEAE-E91C-4B75-88FC-A08EC846B8B3}">
      <dgm:prSet custT="1"/>
      <dgm:spPr/>
      <dgm:t>
        <a:bodyPr/>
        <a:lstStyle/>
        <a:p>
          <a:pPr algn="l"/>
          <a:r>
            <a:rPr lang="ru-RU" sz="3200" b="1" smtClean="0">
              <a:effectLst/>
            </a:rPr>
            <a:t>«Цифровая образовательная среда». </a:t>
          </a:r>
          <a:endParaRPr lang="ru-RU" sz="3200" b="1" dirty="0" smtClean="0">
            <a:effectLst/>
          </a:endParaRPr>
        </a:p>
      </dgm:t>
    </dgm:pt>
    <dgm:pt modelId="{74F98AA7-4B20-467A-958A-6BEFB36899EF}" type="parTrans" cxnId="{67309609-75D5-492D-B808-D6085B221F9B}">
      <dgm:prSet/>
      <dgm:spPr/>
      <dgm:t>
        <a:bodyPr/>
        <a:lstStyle/>
        <a:p>
          <a:pPr algn="l"/>
          <a:endParaRPr lang="ru-RU" sz="3200" b="1">
            <a:solidFill>
              <a:schemeClr val="tx1"/>
            </a:solidFill>
            <a:effectLst/>
          </a:endParaRPr>
        </a:p>
      </dgm:t>
    </dgm:pt>
    <dgm:pt modelId="{D24C5734-481F-4036-962B-43C5D20BE4F1}" type="sibTrans" cxnId="{67309609-75D5-492D-B808-D6085B221F9B}">
      <dgm:prSet/>
      <dgm:spPr/>
      <dgm:t>
        <a:bodyPr/>
        <a:lstStyle/>
        <a:p>
          <a:pPr algn="l"/>
          <a:endParaRPr lang="ru-RU" sz="3200" b="1">
            <a:solidFill>
              <a:schemeClr val="tx1"/>
            </a:solidFill>
            <a:effectLst/>
          </a:endParaRPr>
        </a:p>
      </dgm:t>
    </dgm:pt>
    <dgm:pt modelId="{E9642882-0787-421A-A489-FE110FFE34F9}">
      <dgm:prSet custT="1"/>
      <dgm:spPr/>
      <dgm:t>
        <a:bodyPr/>
        <a:lstStyle/>
        <a:p>
          <a:pPr algn="l"/>
          <a:r>
            <a:rPr lang="ru-RU" sz="3200" b="1" dirty="0" smtClean="0">
              <a:effectLst/>
            </a:rPr>
            <a:t>«Учитель будущего». </a:t>
          </a:r>
        </a:p>
      </dgm:t>
    </dgm:pt>
    <dgm:pt modelId="{F567BFD1-DCE3-4119-8616-C1472D38C28B}" type="parTrans" cxnId="{1B9FF318-FF2A-4858-A746-7D984A986C27}">
      <dgm:prSet/>
      <dgm:spPr/>
      <dgm:t>
        <a:bodyPr/>
        <a:lstStyle/>
        <a:p>
          <a:pPr algn="l"/>
          <a:endParaRPr lang="ru-RU" sz="3200" b="1">
            <a:solidFill>
              <a:schemeClr val="tx1"/>
            </a:solidFill>
            <a:effectLst/>
          </a:endParaRPr>
        </a:p>
      </dgm:t>
    </dgm:pt>
    <dgm:pt modelId="{E90EE441-4ECB-46C4-B8EE-99E41D29B1BE}" type="sibTrans" cxnId="{1B9FF318-FF2A-4858-A746-7D984A986C27}">
      <dgm:prSet/>
      <dgm:spPr/>
      <dgm:t>
        <a:bodyPr/>
        <a:lstStyle/>
        <a:p>
          <a:pPr algn="l"/>
          <a:endParaRPr lang="ru-RU" sz="3200" b="1">
            <a:solidFill>
              <a:schemeClr val="tx1"/>
            </a:solidFill>
            <a:effectLst/>
          </a:endParaRPr>
        </a:p>
      </dgm:t>
    </dgm:pt>
    <dgm:pt modelId="{7621A920-44C2-4C6B-AAD1-DD0F4F0AA975}">
      <dgm:prSet custT="1"/>
      <dgm:spPr/>
      <dgm:t>
        <a:bodyPr/>
        <a:lstStyle/>
        <a:p>
          <a:pPr algn="l"/>
          <a:r>
            <a:rPr lang="ru-RU" sz="3200" b="1" smtClean="0">
              <a:effectLst/>
            </a:rPr>
            <a:t>«Молодые профессионалы». </a:t>
          </a:r>
          <a:endParaRPr lang="ru-RU" sz="3200" b="1" dirty="0" smtClean="0">
            <a:effectLst/>
          </a:endParaRPr>
        </a:p>
      </dgm:t>
    </dgm:pt>
    <dgm:pt modelId="{4F78C5A2-7E79-42A4-AA42-1A5B8A7FF0C1}" type="parTrans" cxnId="{8474B9AC-88E1-4E38-A8DB-50B4295BC8FC}">
      <dgm:prSet/>
      <dgm:spPr/>
      <dgm:t>
        <a:bodyPr/>
        <a:lstStyle/>
        <a:p>
          <a:pPr algn="l"/>
          <a:endParaRPr lang="ru-RU" sz="3200" b="1">
            <a:solidFill>
              <a:schemeClr val="tx1"/>
            </a:solidFill>
            <a:effectLst/>
          </a:endParaRPr>
        </a:p>
      </dgm:t>
    </dgm:pt>
    <dgm:pt modelId="{9D98E5DF-C94B-4607-AC78-D405F4CCF925}" type="sibTrans" cxnId="{8474B9AC-88E1-4E38-A8DB-50B4295BC8FC}">
      <dgm:prSet/>
      <dgm:spPr/>
      <dgm:t>
        <a:bodyPr/>
        <a:lstStyle/>
        <a:p>
          <a:pPr algn="l"/>
          <a:endParaRPr lang="ru-RU" sz="3200" b="1">
            <a:solidFill>
              <a:schemeClr val="tx1"/>
            </a:solidFill>
            <a:effectLst/>
          </a:endParaRPr>
        </a:p>
      </dgm:t>
    </dgm:pt>
    <dgm:pt modelId="{2AFC5642-D377-4F70-AABC-9A508C9BC06F}">
      <dgm:prSet custT="1"/>
      <dgm:spPr/>
      <dgm:t>
        <a:bodyPr/>
        <a:lstStyle/>
        <a:p>
          <a:pPr algn="l"/>
          <a:r>
            <a:rPr lang="ru-RU" sz="3200" b="1" smtClean="0">
              <a:effectLst/>
            </a:rPr>
            <a:t>«Новые возможности для каждого». </a:t>
          </a:r>
          <a:endParaRPr lang="ru-RU" sz="3200" b="1" dirty="0" smtClean="0">
            <a:effectLst/>
          </a:endParaRPr>
        </a:p>
      </dgm:t>
    </dgm:pt>
    <dgm:pt modelId="{5D5710DE-E675-447D-B965-B6730980044C}" type="parTrans" cxnId="{4EE37D33-E2CF-425E-9EFB-E37C85324F6A}">
      <dgm:prSet/>
      <dgm:spPr/>
      <dgm:t>
        <a:bodyPr/>
        <a:lstStyle/>
        <a:p>
          <a:pPr algn="l"/>
          <a:endParaRPr lang="ru-RU" sz="3200" b="1">
            <a:solidFill>
              <a:schemeClr val="tx1"/>
            </a:solidFill>
            <a:effectLst/>
          </a:endParaRPr>
        </a:p>
      </dgm:t>
    </dgm:pt>
    <dgm:pt modelId="{CC01E281-313F-44D6-82F9-F62659F53A2A}" type="sibTrans" cxnId="{4EE37D33-E2CF-425E-9EFB-E37C85324F6A}">
      <dgm:prSet/>
      <dgm:spPr/>
      <dgm:t>
        <a:bodyPr/>
        <a:lstStyle/>
        <a:p>
          <a:pPr algn="l"/>
          <a:endParaRPr lang="ru-RU" sz="3200" b="1">
            <a:solidFill>
              <a:schemeClr val="tx1"/>
            </a:solidFill>
            <a:effectLst/>
          </a:endParaRPr>
        </a:p>
      </dgm:t>
    </dgm:pt>
    <dgm:pt modelId="{D5574D5A-060B-4887-921D-575BEE286E49}">
      <dgm:prSet custT="1"/>
      <dgm:spPr/>
      <dgm:t>
        <a:bodyPr/>
        <a:lstStyle/>
        <a:p>
          <a:pPr algn="l"/>
          <a:r>
            <a:rPr lang="ru-RU" sz="3200" b="1" smtClean="0">
              <a:effectLst/>
            </a:rPr>
            <a:t>«Социальная активность». </a:t>
          </a:r>
          <a:endParaRPr lang="ru-RU" sz="3200" b="1" dirty="0" smtClean="0">
            <a:effectLst/>
          </a:endParaRPr>
        </a:p>
      </dgm:t>
    </dgm:pt>
    <dgm:pt modelId="{B375A6CF-AEA4-47E0-9374-063951072D82}" type="parTrans" cxnId="{6E363CAC-813B-413D-825D-9C2A995B0357}">
      <dgm:prSet/>
      <dgm:spPr/>
      <dgm:t>
        <a:bodyPr/>
        <a:lstStyle/>
        <a:p>
          <a:pPr algn="l"/>
          <a:endParaRPr lang="ru-RU" sz="3200" b="1">
            <a:solidFill>
              <a:schemeClr val="tx1"/>
            </a:solidFill>
            <a:effectLst/>
          </a:endParaRPr>
        </a:p>
      </dgm:t>
    </dgm:pt>
    <dgm:pt modelId="{5298B020-E050-49DE-9B5C-3D6A777976DB}" type="sibTrans" cxnId="{6E363CAC-813B-413D-825D-9C2A995B0357}">
      <dgm:prSet/>
      <dgm:spPr/>
      <dgm:t>
        <a:bodyPr/>
        <a:lstStyle/>
        <a:p>
          <a:pPr algn="l"/>
          <a:endParaRPr lang="ru-RU" sz="3200" b="1">
            <a:solidFill>
              <a:schemeClr val="tx1"/>
            </a:solidFill>
            <a:effectLst/>
          </a:endParaRPr>
        </a:p>
      </dgm:t>
    </dgm:pt>
    <dgm:pt modelId="{ED2073EB-1E27-4327-B007-92F4C7E3DDB1}">
      <dgm:prSet custT="1"/>
      <dgm:spPr/>
      <dgm:t>
        <a:bodyPr/>
        <a:lstStyle/>
        <a:p>
          <a:pPr algn="l"/>
          <a:r>
            <a:rPr lang="ru-RU" sz="3200" b="1" smtClean="0">
              <a:effectLst/>
            </a:rPr>
            <a:t>«Экспорт образования». </a:t>
          </a:r>
          <a:r>
            <a:rPr lang="ru-RU" sz="2400" b="1" smtClean="0">
              <a:effectLst/>
            </a:rPr>
            <a:t>( ДЛЯ ВУЗов) </a:t>
          </a:r>
          <a:endParaRPr lang="ru-RU" sz="3200" b="1" dirty="0" smtClean="0">
            <a:effectLst/>
          </a:endParaRPr>
        </a:p>
      </dgm:t>
    </dgm:pt>
    <dgm:pt modelId="{4AF67B4F-6088-4E9B-BBEC-DDE5929FFA35}" type="parTrans" cxnId="{C3D12DC6-5FDE-4112-A0A4-6BCF26A07612}">
      <dgm:prSet/>
      <dgm:spPr/>
      <dgm:t>
        <a:bodyPr/>
        <a:lstStyle/>
        <a:p>
          <a:pPr algn="l"/>
          <a:endParaRPr lang="ru-RU" sz="3200" b="1">
            <a:solidFill>
              <a:schemeClr val="tx1"/>
            </a:solidFill>
            <a:effectLst/>
          </a:endParaRPr>
        </a:p>
      </dgm:t>
    </dgm:pt>
    <dgm:pt modelId="{F07C170D-C1BC-4FEA-BD8F-E513AB0EEC91}" type="sibTrans" cxnId="{C3D12DC6-5FDE-4112-A0A4-6BCF26A07612}">
      <dgm:prSet/>
      <dgm:spPr/>
      <dgm:t>
        <a:bodyPr/>
        <a:lstStyle/>
        <a:p>
          <a:pPr algn="l"/>
          <a:endParaRPr lang="ru-RU" sz="3200" b="1">
            <a:solidFill>
              <a:schemeClr val="tx1"/>
            </a:solidFill>
            <a:effectLst/>
          </a:endParaRPr>
        </a:p>
      </dgm:t>
    </dgm:pt>
    <dgm:pt modelId="{2B265608-3674-481D-A3CE-5F65FA7E7323}" type="pres">
      <dgm:prSet presAssocID="{8352EC76-D345-486A-9CE4-6B2E2260A91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ED6859-AC13-41BD-A71F-E2D4DBC91BED}" type="pres">
      <dgm:prSet presAssocID="{15520B27-34A0-40EB-A00A-70D7769733BB}" presName="parentText" presStyleLbl="node1" presStyleIdx="0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25E72E-326E-48B9-8C36-2CDB4ECD8A2B}" type="pres">
      <dgm:prSet presAssocID="{9174F723-16F1-4EBA-9835-32B7074AA18D}" presName="spacer" presStyleCnt="0"/>
      <dgm:spPr/>
      <dgm:t>
        <a:bodyPr/>
        <a:lstStyle/>
        <a:p>
          <a:endParaRPr lang="ru-RU"/>
        </a:p>
      </dgm:t>
    </dgm:pt>
    <dgm:pt modelId="{CAC86267-722E-44F4-9B91-954F43AF2C4F}" type="pres">
      <dgm:prSet presAssocID="{8490113F-7368-4B84-BC72-B9005A171C04}" presName="parentText" presStyleLbl="node1" presStyleIdx="1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520BBC-D8AE-4814-89F6-C2500305422C}" type="pres">
      <dgm:prSet presAssocID="{A20736E2-7EB3-48A3-BF73-04DB928DECAA}" presName="spacer" presStyleCnt="0"/>
      <dgm:spPr/>
      <dgm:t>
        <a:bodyPr/>
        <a:lstStyle/>
        <a:p>
          <a:endParaRPr lang="ru-RU"/>
        </a:p>
      </dgm:t>
    </dgm:pt>
    <dgm:pt modelId="{41B6231A-5407-44C4-9E57-128FDF7ED678}" type="pres">
      <dgm:prSet presAssocID="{8833D67F-04FF-4484-940C-7273D7FC8F49}" presName="parentText" presStyleLbl="node1" presStyleIdx="2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A4D270-16AC-4F17-8D87-015E21999CB5}" type="pres">
      <dgm:prSet presAssocID="{1472D53C-0883-49FC-9840-A6AFB6C4DBBD}" presName="spacer" presStyleCnt="0"/>
      <dgm:spPr/>
      <dgm:t>
        <a:bodyPr/>
        <a:lstStyle/>
        <a:p>
          <a:endParaRPr lang="ru-RU"/>
        </a:p>
      </dgm:t>
    </dgm:pt>
    <dgm:pt modelId="{D58BC0DF-1025-45CE-B7F8-1CFA6B79ED17}" type="pres">
      <dgm:prSet presAssocID="{B6C0CEAE-E91C-4B75-88FC-A08EC846B8B3}" presName="parentText" presStyleLbl="node1" presStyleIdx="3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7D61D2-01BB-4AB5-AEDE-FBCE6971C811}" type="pres">
      <dgm:prSet presAssocID="{D24C5734-481F-4036-962B-43C5D20BE4F1}" presName="spacer" presStyleCnt="0"/>
      <dgm:spPr/>
      <dgm:t>
        <a:bodyPr/>
        <a:lstStyle/>
        <a:p>
          <a:endParaRPr lang="ru-RU"/>
        </a:p>
      </dgm:t>
    </dgm:pt>
    <dgm:pt modelId="{507952E1-1425-4226-9E53-DD81A40DC6E5}" type="pres">
      <dgm:prSet presAssocID="{E9642882-0787-421A-A489-FE110FFE34F9}" presName="parentText" presStyleLbl="node1" presStyleIdx="4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E011B5-4AC3-4533-B738-ECF049E987B0}" type="pres">
      <dgm:prSet presAssocID="{E90EE441-4ECB-46C4-B8EE-99E41D29B1BE}" presName="spacer" presStyleCnt="0"/>
      <dgm:spPr/>
      <dgm:t>
        <a:bodyPr/>
        <a:lstStyle/>
        <a:p>
          <a:endParaRPr lang="ru-RU"/>
        </a:p>
      </dgm:t>
    </dgm:pt>
    <dgm:pt modelId="{1D8BEE06-6A1B-4BF2-AAB3-180819287B5A}" type="pres">
      <dgm:prSet presAssocID="{7621A920-44C2-4C6B-AAD1-DD0F4F0AA975}" presName="parentText" presStyleLbl="node1" presStyleIdx="5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8BFDEB-CDD3-45D1-9245-0FFD2B667674}" type="pres">
      <dgm:prSet presAssocID="{9D98E5DF-C94B-4607-AC78-D405F4CCF925}" presName="spacer" presStyleCnt="0"/>
      <dgm:spPr/>
      <dgm:t>
        <a:bodyPr/>
        <a:lstStyle/>
        <a:p>
          <a:endParaRPr lang="ru-RU"/>
        </a:p>
      </dgm:t>
    </dgm:pt>
    <dgm:pt modelId="{B49D60EC-97CA-4744-AC86-51E55045C7B8}" type="pres">
      <dgm:prSet presAssocID="{2AFC5642-D377-4F70-AABC-9A508C9BC06F}" presName="parentText" presStyleLbl="node1" presStyleIdx="6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09D067-D0AC-4F35-ACA2-50A00BE23D8E}" type="pres">
      <dgm:prSet presAssocID="{CC01E281-313F-44D6-82F9-F62659F53A2A}" presName="spacer" presStyleCnt="0"/>
      <dgm:spPr/>
      <dgm:t>
        <a:bodyPr/>
        <a:lstStyle/>
        <a:p>
          <a:endParaRPr lang="ru-RU"/>
        </a:p>
      </dgm:t>
    </dgm:pt>
    <dgm:pt modelId="{6E2C262C-3970-43F4-BEA1-51053946167F}" type="pres">
      <dgm:prSet presAssocID="{D5574D5A-060B-4887-921D-575BEE286E49}" presName="parentText" presStyleLbl="node1" presStyleIdx="7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A0CFD3-B8C2-4BB8-83F9-C3DD573C500F}" type="pres">
      <dgm:prSet presAssocID="{5298B020-E050-49DE-9B5C-3D6A777976DB}" presName="spacer" presStyleCnt="0"/>
      <dgm:spPr/>
      <dgm:t>
        <a:bodyPr/>
        <a:lstStyle/>
        <a:p>
          <a:endParaRPr lang="ru-RU"/>
        </a:p>
      </dgm:t>
    </dgm:pt>
    <dgm:pt modelId="{7BB00375-04DE-4423-AD47-B20C55F3A248}" type="pres">
      <dgm:prSet presAssocID="{ED2073EB-1E27-4327-B007-92F4C7E3DDB1}" presName="parentText" presStyleLbl="node1" presStyleIdx="8" presStyleCnt="9" custLinFactY="29482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D0FF4C-FD83-4B13-B8BE-0AB22D9E040C}" type="presOf" srcId="{15520B27-34A0-40EB-A00A-70D7769733BB}" destId="{A1ED6859-AC13-41BD-A71F-E2D4DBC91BED}" srcOrd="0" destOrd="0" presId="urn:microsoft.com/office/officeart/2005/8/layout/vList2"/>
    <dgm:cxn modelId="{95D08DA9-5DDB-437F-B2DC-3D82DE387E5A}" type="presOf" srcId="{D5574D5A-060B-4887-921D-575BEE286E49}" destId="{6E2C262C-3970-43F4-BEA1-51053946167F}" srcOrd="0" destOrd="0" presId="urn:microsoft.com/office/officeart/2005/8/layout/vList2"/>
    <dgm:cxn modelId="{1B9FF318-FF2A-4858-A746-7D984A986C27}" srcId="{8352EC76-D345-486A-9CE4-6B2E2260A914}" destId="{E9642882-0787-421A-A489-FE110FFE34F9}" srcOrd="4" destOrd="0" parTransId="{F567BFD1-DCE3-4119-8616-C1472D38C28B}" sibTransId="{E90EE441-4ECB-46C4-B8EE-99E41D29B1BE}"/>
    <dgm:cxn modelId="{0BB3A587-0011-495B-83FF-6E6F900E5D3A}" srcId="{8352EC76-D345-486A-9CE4-6B2E2260A914}" destId="{8490113F-7368-4B84-BC72-B9005A171C04}" srcOrd="1" destOrd="0" parTransId="{C0FD2F25-C26F-44A3-9FD7-ADC76BF006BC}" sibTransId="{A20736E2-7EB3-48A3-BF73-04DB928DECAA}"/>
    <dgm:cxn modelId="{CE40C1F2-B6CF-4835-BFC2-9B0824638E6D}" type="presOf" srcId="{ED2073EB-1E27-4327-B007-92F4C7E3DDB1}" destId="{7BB00375-04DE-4423-AD47-B20C55F3A248}" srcOrd="0" destOrd="0" presId="urn:microsoft.com/office/officeart/2005/8/layout/vList2"/>
    <dgm:cxn modelId="{92B618C7-361C-4114-9024-014148D749EF}" srcId="{8352EC76-D345-486A-9CE4-6B2E2260A914}" destId="{8833D67F-04FF-4484-940C-7273D7FC8F49}" srcOrd="2" destOrd="0" parTransId="{42EC8CC8-A196-4C72-84DA-5C81452C1885}" sibTransId="{1472D53C-0883-49FC-9840-A6AFB6C4DBBD}"/>
    <dgm:cxn modelId="{C78D0009-91A1-47CF-9878-C52AF4049967}" type="presOf" srcId="{2AFC5642-D377-4F70-AABC-9A508C9BC06F}" destId="{B49D60EC-97CA-4744-AC86-51E55045C7B8}" srcOrd="0" destOrd="0" presId="urn:microsoft.com/office/officeart/2005/8/layout/vList2"/>
    <dgm:cxn modelId="{2583B035-1F10-4D3E-9347-BDE8047616F8}" type="presOf" srcId="{7621A920-44C2-4C6B-AAD1-DD0F4F0AA975}" destId="{1D8BEE06-6A1B-4BF2-AAB3-180819287B5A}" srcOrd="0" destOrd="0" presId="urn:microsoft.com/office/officeart/2005/8/layout/vList2"/>
    <dgm:cxn modelId="{4C6F570A-5AA0-4175-9BA8-55422D3D02EC}" type="presOf" srcId="{8833D67F-04FF-4484-940C-7273D7FC8F49}" destId="{41B6231A-5407-44C4-9E57-128FDF7ED678}" srcOrd="0" destOrd="0" presId="urn:microsoft.com/office/officeart/2005/8/layout/vList2"/>
    <dgm:cxn modelId="{48CCC327-A28E-41C4-8E4F-3A0C75851DE7}" type="presOf" srcId="{B6C0CEAE-E91C-4B75-88FC-A08EC846B8B3}" destId="{D58BC0DF-1025-45CE-B7F8-1CFA6B79ED17}" srcOrd="0" destOrd="0" presId="urn:microsoft.com/office/officeart/2005/8/layout/vList2"/>
    <dgm:cxn modelId="{67309609-75D5-492D-B808-D6085B221F9B}" srcId="{8352EC76-D345-486A-9CE4-6B2E2260A914}" destId="{B6C0CEAE-E91C-4B75-88FC-A08EC846B8B3}" srcOrd="3" destOrd="0" parTransId="{74F98AA7-4B20-467A-958A-6BEFB36899EF}" sibTransId="{D24C5734-481F-4036-962B-43C5D20BE4F1}"/>
    <dgm:cxn modelId="{9E232411-65A3-44D8-BE5F-3D80677F7F8E}" srcId="{8352EC76-D345-486A-9CE4-6B2E2260A914}" destId="{15520B27-34A0-40EB-A00A-70D7769733BB}" srcOrd="0" destOrd="0" parTransId="{868D646C-597C-4EE7-972B-443C32FB9049}" sibTransId="{9174F723-16F1-4EBA-9835-32B7074AA18D}"/>
    <dgm:cxn modelId="{8474B9AC-88E1-4E38-A8DB-50B4295BC8FC}" srcId="{8352EC76-D345-486A-9CE4-6B2E2260A914}" destId="{7621A920-44C2-4C6B-AAD1-DD0F4F0AA975}" srcOrd="5" destOrd="0" parTransId="{4F78C5A2-7E79-42A4-AA42-1A5B8A7FF0C1}" sibTransId="{9D98E5DF-C94B-4607-AC78-D405F4CCF925}"/>
    <dgm:cxn modelId="{C3D12DC6-5FDE-4112-A0A4-6BCF26A07612}" srcId="{8352EC76-D345-486A-9CE4-6B2E2260A914}" destId="{ED2073EB-1E27-4327-B007-92F4C7E3DDB1}" srcOrd="8" destOrd="0" parTransId="{4AF67B4F-6088-4E9B-BBEC-DDE5929FFA35}" sibTransId="{F07C170D-C1BC-4FEA-BD8F-E513AB0EEC91}"/>
    <dgm:cxn modelId="{6E363CAC-813B-413D-825D-9C2A995B0357}" srcId="{8352EC76-D345-486A-9CE4-6B2E2260A914}" destId="{D5574D5A-060B-4887-921D-575BEE286E49}" srcOrd="7" destOrd="0" parTransId="{B375A6CF-AEA4-47E0-9374-063951072D82}" sibTransId="{5298B020-E050-49DE-9B5C-3D6A777976DB}"/>
    <dgm:cxn modelId="{929ACEB5-8CEC-4143-972C-DB00745F787E}" type="presOf" srcId="{8352EC76-D345-486A-9CE4-6B2E2260A914}" destId="{2B265608-3674-481D-A3CE-5F65FA7E7323}" srcOrd="0" destOrd="0" presId="urn:microsoft.com/office/officeart/2005/8/layout/vList2"/>
    <dgm:cxn modelId="{FD7CFB2B-B50D-480B-9F40-1069BE7D7D6F}" type="presOf" srcId="{8490113F-7368-4B84-BC72-B9005A171C04}" destId="{CAC86267-722E-44F4-9B91-954F43AF2C4F}" srcOrd="0" destOrd="0" presId="urn:microsoft.com/office/officeart/2005/8/layout/vList2"/>
    <dgm:cxn modelId="{4CEC2522-D4A0-4385-ADC9-8E49EC816314}" type="presOf" srcId="{E9642882-0787-421A-A489-FE110FFE34F9}" destId="{507952E1-1425-4226-9E53-DD81A40DC6E5}" srcOrd="0" destOrd="0" presId="urn:microsoft.com/office/officeart/2005/8/layout/vList2"/>
    <dgm:cxn modelId="{4EE37D33-E2CF-425E-9EFB-E37C85324F6A}" srcId="{8352EC76-D345-486A-9CE4-6B2E2260A914}" destId="{2AFC5642-D377-4F70-AABC-9A508C9BC06F}" srcOrd="6" destOrd="0" parTransId="{5D5710DE-E675-447D-B965-B6730980044C}" sibTransId="{CC01E281-313F-44D6-82F9-F62659F53A2A}"/>
    <dgm:cxn modelId="{E0166A12-CFA1-494A-9664-1A74C0E6ED0C}" type="presParOf" srcId="{2B265608-3674-481D-A3CE-5F65FA7E7323}" destId="{A1ED6859-AC13-41BD-A71F-E2D4DBC91BED}" srcOrd="0" destOrd="0" presId="urn:microsoft.com/office/officeart/2005/8/layout/vList2"/>
    <dgm:cxn modelId="{618E4EF4-D98B-4EE0-AAE2-8C89DED6E862}" type="presParOf" srcId="{2B265608-3674-481D-A3CE-5F65FA7E7323}" destId="{6225E72E-326E-48B9-8C36-2CDB4ECD8A2B}" srcOrd="1" destOrd="0" presId="urn:microsoft.com/office/officeart/2005/8/layout/vList2"/>
    <dgm:cxn modelId="{7C57C087-0FED-4954-9F4B-AF853D151C7C}" type="presParOf" srcId="{2B265608-3674-481D-A3CE-5F65FA7E7323}" destId="{CAC86267-722E-44F4-9B91-954F43AF2C4F}" srcOrd="2" destOrd="0" presId="urn:microsoft.com/office/officeart/2005/8/layout/vList2"/>
    <dgm:cxn modelId="{262CFA76-540F-45BC-85B4-13B6EEC8CB55}" type="presParOf" srcId="{2B265608-3674-481D-A3CE-5F65FA7E7323}" destId="{CA520BBC-D8AE-4814-89F6-C2500305422C}" srcOrd="3" destOrd="0" presId="urn:microsoft.com/office/officeart/2005/8/layout/vList2"/>
    <dgm:cxn modelId="{E210C504-BEDB-4272-BDA2-D7CB646178C6}" type="presParOf" srcId="{2B265608-3674-481D-A3CE-5F65FA7E7323}" destId="{41B6231A-5407-44C4-9E57-128FDF7ED678}" srcOrd="4" destOrd="0" presId="urn:microsoft.com/office/officeart/2005/8/layout/vList2"/>
    <dgm:cxn modelId="{D8E7F556-7994-4494-BEDC-6B1752B8CBE9}" type="presParOf" srcId="{2B265608-3674-481D-A3CE-5F65FA7E7323}" destId="{7BA4D270-16AC-4F17-8D87-015E21999CB5}" srcOrd="5" destOrd="0" presId="urn:microsoft.com/office/officeart/2005/8/layout/vList2"/>
    <dgm:cxn modelId="{387D6991-2FA2-48FB-BAEF-D00EF7533AEA}" type="presParOf" srcId="{2B265608-3674-481D-A3CE-5F65FA7E7323}" destId="{D58BC0DF-1025-45CE-B7F8-1CFA6B79ED17}" srcOrd="6" destOrd="0" presId="urn:microsoft.com/office/officeart/2005/8/layout/vList2"/>
    <dgm:cxn modelId="{04542C93-E8ED-45CA-B09B-0FCC97F2BA0E}" type="presParOf" srcId="{2B265608-3674-481D-A3CE-5F65FA7E7323}" destId="{657D61D2-01BB-4AB5-AEDE-FBCE6971C811}" srcOrd="7" destOrd="0" presId="urn:microsoft.com/office/officeart/2005/8/layout/vList2"/>
    <dgm:cxn modelId="{38C0C4AE-6EA9-415D-948B-F72FB68630E4}" type="presParOf" srcId="{2B265608-3674-481D-A3CE-5F65FA7E7323}" destId="{507952E1-1425-4226-9E53-DD81A40DC6E5}" srcOrd="8" destOrd="0" presId="urn:microsoft.com/office/officeart/2005/8/layout/vList2"/>
    <dgm:cxn modelId="{4E17A375-2F34-4CE0-B43D-6083B5AC51C6}" type="presParOf" srcId="{2B265608-3674-481D-A3CE-5F65FA7E7323}" destId="{17E011B5-4AC3-4533-B738-ECF049E987B0}" srcOrd="9" destOrd="0" presId="urn:microsoft.com/office/officeart/2005/8/layout/vList2"/>
    <dgm:cxn modelId="{2CF5A8BF-2DC8-4401-B437-C0B14F1A76F3}" type="presParOf" srcId="{2B265608-3674-481D-A3CE-5F65FA7E7323}" destId="{1D8BEE06-6A1B-4BF2-AAB3-180819287B5A}" srcOrd="10" destOrd="0" presId="urn:microsoft.com/office/officeart/2005/8/layout/vList2"/>
    <dgm:cxn modelId="{1098F451-6205-4E69-96FD-0EE75054573D}" type="presParOf" srcId="{2B265608-3674-481D-A3CE-5F65FA7E7323}" destId="{A78BFDEB-CDD3-45D1-9245-0FFD2B667674}" srcOrd="11" destOrd="0" presId="urn:microsoft.com/office/officeart/2005/8/layout/vList2"/>
    <dgm:cxn modelId="{7CD960DA-B8BC-4A47-9D66-BA38E39AD736}" type="presParOf" srcId="{2B265608-3674-481D-A3CE-5F65FA7E7323}" destId="{B49D60EC-97CA-4744-AC86-51E55045C7B8}" srcOrd="12" destOrd="0" presId="urn:microsoft.com/office/officeart/2005/8/layout/vList2"/>
    <dgm:cxn modelId="{CE8FB5AF-BC75-4BED-8F06-FDBCB6849E52}" type="presParOf" srcId="{2B265608-3674-481D-A3CE-5F65FA7E7323}" destId="{DF09D067-D0AC-4F35-ACA2-50A00BE23D8E}" srcOrd="13" destOrd="0" presId="urn:microsoft.com/office/officeart/2005/8/layout/vList2"/>
    <dgm:cxn modelId="{B9394E96-3D91-4B12-88F3-6286A6FB187C}" type="presParOf" srcId="{2B265608-3674-481D-A3CE-5F65FA7E7323}" destId="{6E2C262C-3970-43F4-BEA1-51053946167F}" srcOrd="14" destOrd="0" presId="urn:microsoft.com/office/officeart/2005/8/layout/vList2"/>
    <dgm:cxn modelId="{E87A65AD-AC72-4EB6-B9BE-3568BA3F375A}" type="presParOf" srcId="{2B265608-3674-481D-A3CE-5F65FA7E7323}" destId="{3CA0CFD3-B8C2-4BB8-83F9-C3DD573C500F}" srcOrd="15" destOrd="0" presId="urn:microsoft.com/office/officeart/2005/8/layout/vList2"/>
    <dgm:cxn modelId="{20ECDE2F-2997-46BE-AB19-DA99560CF2F2}" type="presParOf" srcId="{2B265608-3674-481D-A3CE-5F65FA7E7323}" destId="{7BB00375-04DE-4423-AD47-B20C55F3A248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92FE8C-59ED-4A84-AE3A-706B0C8D9261}" type="doc">
      <dgm:prSet loTypeId="urn:microsoft.com/office/officeart/2005/8/layout/vList2" loCatId="list" qsTypeId="urn:microsoft.com/office/officeart/2005/8/quickstyle/3d3" qsCatId="3D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06ED76B4-9FD4-4EF5-A96C-9312FD81D420}">
      <dgm:prSet phldrT="[Текст]" custT="1"/>
      <dgm:spPr/>
      <dgm:t>
        <a:bodyPr/>
        <a:lstStyle/>
        <a:p>
          <a:pPr algn="just"/>
          <a:r>
            <a: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обновление методик, стандарта и технологий обучения;</a:t>
          </a:r>
          <a:endParaRPr lang="ru-RU" sz="24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E94C2A-6DDE-495A-B731-0E2030630C50}" type="parTrans" cxnId="{DA5FF6C4-ADDD-4F65-87A6-EB331162BE38}">
      <dgm:prSet/>
      <dgm:spPr/>
      <dgm:t>
        <a:bodyPr/>
        <a:lstStyle/>
        <a:p>
          <a:pPr algn="just"/>
          <a:endParaRPr lang="ru-RU" sz="2400" b="1"/>
        </a:p>
      </dgm:t>
    </dgm:pt>
    <dgm:pt modelId="{14A92894-C83A-48A5-BA8B-280919D49BD7}" type="sibTrans" cxnId="{DA5FF6C4-ADDD-4F65-87A6-EB331162BE38}">
      <dgm:prSet/>
      <dgm:spPr/>
      <dgm:t>
        <a:bodyPr/>
        <a:lstStyle/>
        <a:p>
          <a:pPr algn="just"/>
          <a:endParaRPr lang="ru-RU" sz="2400" b="1"/>
        </a:p>
      </dgm:t>
    </dgm:pt>
    <dgm:pt modelId="{F2769CE8-8651-4EEA-99FC-1CEDB5E5B9B4}">
      <dgm:prSet custT="1"/>
      <dgm:spPr/>
      <dgm:t>
        <a:bodyPr/>
        <a:lstStyle/>
        <a:p>
          <a:pPr algn="just"/>
          <a:r>
            <a: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условий для освоения обучающимися отдельных предметов и образовательных модулей, основанных на принципах выбора ребенка, а также применения механизмов сетевой формы реализации;</a:t>
          </a:r>
          <a:endParaRPr lang="ru-RU" sz="24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3972B1-8D98-4822-9931-478B0EBE7210}" type="parTrans" cxnId="{17604105-B476-4EFF-A0B2-33C4ACFA1756}">
      <dgm:prSet/>
      <dgm:spPr/>
      <dgm:t>
        <a:bodyPr/>
        <a:lstStyle/>
        <a:p>
          <a:pPr algn="just"/>
          <a:endParaRPr lang="ru-RU" sz="2400" b="1"/>
        </a:p>
      </dgm:t>
    </dgm:pt>
    <dgm:pt modelId="{45E976D0-1391-4C7F-A762-BF063E49B47D}" type="sibTrans" cxnId="{17604105-B476-4EFF-A0B2-33C4ACFA1756}">
      <dgm:prSet/>
      <dgm:spPr/>
      <dgm:t>
        <a:bodyPr/>
        <a:lstStyle/>
        <a:p>
          <a:pPr algn="just"/>
          <a:endParaRPr lang="ru-RU" sz="2400" b="1"/>
        </a:p>
      </dgm:t>
    </dgm:pt>
    <dgm:pt modelId="{E0A79F69-E4E8-4B23-B71F-8B8FF09CEA81}">
      <dgm:prSet custT="1"/>
      <dgm:spPr/>
      <dgm:t>
        <a:bodyPr/>
        <a:lstStyle/>
        <a:p>
          <a:pPr algn="just"/>
          <a:r>
            <a: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новых мест в общеобразовательных организациях</a:t>
          </a:r>
          <a:r>
            <a:rPr lang="ru-RU" sz="2400" b="1" dirty="0" smtClean="0"/>
            <a:t>;</a:t>
          </a:r>
          <a:endParaRPr lang="ru-RU" sz="2400" b="1" dirty="0"/>
        </a:p>
      </dgm:t>
    </dgm:pt>
    <dgm:pt modelId="{93B02F4F-9440-4555-9F4A-0A5030347910}" type="parTrans" cxnId="{89ED0545-BEC3-4376-A3E9-9AABF435AB36}">
      <dgm:prSet/>
      <dgm:spPr/>
      <dgm:t>
        <a:bodyPr/>
        <a:lstStyle/>
        <a:p>
          <a:pPr algn="just"/>
          <a:endParaRPr lang="ru-RU" sz="2400" b="1"/>
        </a:p>
      </dgm:t>
    </dgm:pt>
    <dgm:pt modelId="{07CB1FAA-FE40-4799-AF26-57BE7A116608}" type="sibTrans" cxnId="{89ED0545-BEC3-4376-A3E9-9AABF435AB36}">
      <dgm:prSet/>
      <dgm:spPr/>
      <dgm:t>
        <a:bodyPr/>
        <a:lstStyle/>
        <a:p>
          <a:pPr algn="just"/>
          <a:endParaRPr lang="ru-RU" sz="2400" b="1"/>
        </a:p>
      </dgm:t>
    </dgm:pt>
    <dgm:pt modelId="{1E688CC4-7768-43A2-B81E-AB6B0D5C7238}">
      <dgm:prSet custT="1"/>
      <dgm:spPr/>
      <dgm:t>
        <a:bodyPr/>
        <a:lstStyle/>
        <a:p>
          <a:pPr algn="just"/>
          <a:r>
            <a:rPr lang="ru-RU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сети новостроек – региональных центров образования</a:t>
          </a:r>
          <a:r>
            <a:rPr lang="ru-RU" sz="2400" b="1" dirty="0" smtClean="0">
              <a:solidFill>
                <a:schemeClr val="tx1"/>
              </a:solidFill>
            </a:rPr>
            <a:t>;</a:t>
          </a:r>
          <a:endParaRPr lang="ru-RU" sz="2400" b="1" dirty="0">
            <a:solidFill>
              <a:schemeClr val="tx1"/>
            </a:solidFill>
          </a:endParaRPr>
        </a:p>
      </dgm:t>
    </dgm:pt>
    <dgm:pt modelId="{96D2EA80-B000-47D7-A123-AD340FB90840}" type="parTrans" cxnId="{2FBA22D4-EA2D-41E5-9008-C899A45D5B9E}">
      <dgm:prSet/>
      <dgm:spPr/>
      <dgm:t>
        <a:bodyPr/>
        <a:lstStyle/>
        <a:p>
          <a:pPr algn="just"/>
          <a:endParaRPr lang="ru-RU" sz="2400" b="1"/>
        </a:p>
      </dgm:t>
    </dgm:pt>
    <dgm:pt modelId="{210FB96A-A63C-479F-9188-7A9301E5EEA5}" type="sibTrans" cxnId="{2FBA22D4-EA2D-41E5-9008-C899A45D5B9E}">
      <dgm:prSet/>
      <dgm:spPr/>
      <dgm:t>
        <a:bodyPr/>
        <a:lstStyle/>
        <a:p>
          <a:pPr algn="just"/>
          <a:endParaRPr lang="ru-RU" sz="2400" b="1"/>
        </a:p>
      </dgm:t>
    </dgm:pt>
    <dgm:pt modelId="{8D53E71C-A6C8-4A56-93BA-AE344ACBA18D}">
      <dgm:prSet custT="1"/>
      <dgm:spPr/>
      <dgm:t>
        <a:bodyPr/>
        <a:lstStyle/>
        <a:p>
          <a:pPr algn="just"/>
          <a:r>
            <a: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подготовки педагогических кадров по обновленным программам повышения квалификации.</a:t>
          </a:r>
          <a:endParaRPr lang="ru-RU" sz="24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36F003-CFE2-49A5-87C5-2B706FB47C97}" type="parTrans" cxnId="{F5CEDC97-05DD-416F-B444-79CF85F9F927}">
      <dgm:prSet/>
      <dgm:spPr/>
      <dgm:t>
        <a:bodyPr/>
        <a:lstStyle/>
        <a:p>
          <a:pPr algn="just"/>
          <a:endParaRPr lang="ru-RU" sz="2400" b="1"/>
        </a:p>
      </dgm:t>
    </dgm:pt>
    <dgm:pt modelId="{4D28F4BA-B6BC-4EF5-B270-3CCF1E23196C}" type="sibTrans" cxnId="{F5CEDC97-05DD-416F-B444-79CF85F9F927}">
      <dgm:prSet/>
      <dgm:spPr/>
      <dgm:t>
        <a:bodyPr/>
        <a:lstStyle/>
        <a:p>
          <a:pPr algn="just"/>
          <a:endParaRPr lang="ru-RU" sz="2400" b="1"/>
        </a:p>
      </dgm:t>
    </dgm:pt>
    <dgm:pt modelId="{981D6ABE-6D81-4167-A455-A9CD63AB7FCD}" type="pres">
      <dgm:prSet presAssocID="{3692FE8C-59ED-4A84-AE3A-706B0C8D926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08391A-28B7-4469-8A7D-EFB23E7795EE}" type="pres">
      <dgm:prSet presAssocID="{06ED76B4-9FD4-4EF5-A96C-9312FD81D420}" presName="parentText" presStyleLbl="node1" presStyleIdx="0" presStyleCnt="5" custScaleX="100000" custScaleY="36059" custLinFactNeighborY="-2837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23AACA-647F-46EE-8AE2-C0B4C708E5F5}" type="pres">
      <dgm:prSet presAssocID="{14A92894-C83A-48A5-BA8B-280919D49BD7}" presName="spacer" presStyleCnt="0"/>
      <dgm:spPr/>
      <dgm:t>
        <a:bodyPr/>
        <a:lstStyle/>
        <a:p>
          <a:endParaRPr lang="ru-RU"/>
        </a:p>
      </dgm:t>
    </dgm:pt>
    <dgm:pt modelId="{3E022580-9493-4FFD-9FE9-8E1324640275}" type="pres">
      <dgm:prSet presAssocID="{F2769CE8-8651-4EEA-99FC-1CEDB5E5B9B4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158C43-93FC-4F1D-9D3A-28F457A0ABC4}" type="pres">
      <dgm:prSet presAssocID="{45E976D0-1391-4C7F-A762-BF063E49B47D}" presName="spacer" presStyleCnt="0"/>
      <dgm:spPr/>
      <dgm:t>
        <a:bodyPr/>
        <a:lstStyle/>
        <a:p>
          <a:endParaRPr lang="ru-RU"/>
        </a:p>
      </dgm:t>
    </dgm:pt>
    <dgm:pt modelId="{27B62D67-68B6-4BB3-9B82-87BC2CBD7EA0}" type="pres">
      <dgm:prSet presAssocID="{E0A79F69-E4E8-4B23-B71F-8B8FF09CEA81}" presName="parentText" presStyleLbl="node1" presStyleIdx="2" presStyleCnt="5" custScaleY="2655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8A49F4-45ED-45EC-96BF-E34D1DFEF077}" type="pres">
      <dgm:prSet presAssocID="{07CB1FAA-FE40-4799-AF26-57BE7A116608}" presName="spacer" presStyleCnt="0"/>
      <dgm:spPr/>
      <dgm:t>
        <a:bodyPr/>
        <a:lstStyle/>
        <a:p>
          <a:endParaRPr lang="ru-RU"/>
        </a:p>
      </dgm:t>
    </dgm:pt>
    <dgm:pt modelId="{495B50AC-F832-487C-BF34-E42129739112}" type="pres">
      <dgm:prSet presAssocID="{1E688CC4-7768-43A2-B81E-AB6B0D5C7238}" presName="parentText" presStyleLbl="node1" presStyleIdx="3" presStyleCnt="5" custScaleY="5804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8D7B72-7625-44F8-9F8B-C4F2EE50BA65}" type="pres">
      <dgm:prSet presAssocID="{210FB96A-A63C-479F-9188-7A9301E5EEA5}" presName="spacer" presStyleCnt="0"/>
      <dgm:spPr/>
      <dgm:t>
        <a:bodyPr/>
        <a:lstStyle/>
        <a:p>
          <a:endParaRPr lang="ru-RU"/>
        </a:p>
      </dgm:t>
    </dgm:pt>
    <dgm:pt modelId="{DDACE3CA-0C66-46A8-B54F-6A85C9B62720}" type="pres">
      <dgm:prSet presAssocID="{8D53E71C-A6C8-4A56-93BA-AE344ACBA18D}" presName="parentText" presStyleLbl="node1" presStyleIdx="4" presStyleCnt="5" custScaleY="47924" custLinFactNeighborY="-271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7C2264-8855-47A6-9837-585C90C7CEA5}" type="presOf" srcId="{06ED76B4-9FD4-4EF5-A96C-9312FD81D420}" destId="{B508391A-28B7-4469-8A7D-EFB23E7795EE}" srcOrd="0" destOrd="0" presId="urn:microsoft.com/office/officeart/2005/8/layout/vList2"/>
    <dgm:cxn modelId="{5A94C48F-3E6A-47B5-AF29-80719C2884EB}" type="presOf" srcId="{8D53E71C-A6C8-4A56-93BA-AE344ACBA18D}" destId="{DDACE3CA-0C66-46A8-B54F-6A85C9B62720}" srcOrd="0" destOrd="0" presId="urn:microsoft.com/office/officeart/2005/8/layout/vList2"/>
    <dgm:cxn modelId="{DA5FF6C4-ADDD-4F65-87A6-EB331162BE38}" srcId="{3692FE8C-59ED-4A84-AE3A-706B0C8D9261}" destId="{06ED76B4-9FD4-4EF5-A96C-9312FD81D420}" srcOrd="0" destOrd="0" parTransId="{25E94C2A-6DDE-495A-B731-0E2030630C50}" sibTransId="{14A92894-C83A-48A5-BA8B-280919D49BD7}"/>
    <dgm:cxn modelId="{0F16ED89-7C7A-4714-BC5E-D931B8FD6E2A}" type="presOf" srcId="{E0A79F69-E4E8-4B23-B71F-8B8FF09CEA81}" destId="{27B62D67-68B6-4BB3-9B82-87BC2CBD7EA0}" srcOrd="0" destOrd="0" presId="urn:microsoft.com/office/officeart/2005/8/layout/vList2"/>
    <dgm:cxn modelId="{17604105-B476-4EFF-A0B2-33C4ACFA1756}" srcId="{3692FE8C-59ED-4A84-AE3A-706B0C8D9261}" destId="{F2769CE8-8651-4EEA-99FC-1CEDB5E5B9B4}" srcOrd="1" destOrd="0" parTransId="{D33972B1-8D98-4822-9931-478B0EBE7210}" sibTransId="{45E976D0-1391-4C7F-A762-BF063E49B47D}"/>
    <dgm:cxn modelId="{3E752837-2FBC-40C4-8761-009EF44C5547}" type="presOf" srcId="{F2769CE8-8651-4EEA-99FC-1CEDB5E5B9B4}" destId="{3E022580-9493-4FFD-9FE9-8E1324640275}" srcOrd="0" destOrd="0" presId="urn:microsoft.com/office/officeart/2005/8/layout/vList2"/>
    <dgm:cxn modelId="{5A680FF2-56C5-4D01-A595-F11A7D4460C9}" type="presOf" srcId="{3692FE8C-59ED-4A84-AE3A-706B0C8D9261}" destId="{981D6ABE-6D81-4167-A455-A9CD63AB7FCD}" srcOrd="0" destOrd="0" presId="urn:microsoft.com/office/officeart/2005/8/layout/vList2"/>
    <dgm:cxn modelId="{B6F6529D-E041-421B-929C-59312F8E51C1}" type="presOf" srcId="{1E688CC4-7768-43A2-B81E-AB6B0D5C7238}" destId="{495B50AC-F832-487C-BF34-E42129739112}" srcOrd="0" destOrd="0" presId="urn:microsoft.com/office/officeart/2005/8/layout/vList2"/>
    <dgm:cxn modelId="{F5CEDC97-05DD-416F-B444-79CF85F9F927}" srcId="{3692FE8C-59ED-4A84-AE3A-706B0C8D9261}" destId="{8D53E71C-A6C8-4A56-93BA-AE344ACBA18D}" srcOrd="4" destOrd="0" parTransId="{A936F003-CFE2-49A5-87C5-2B706FB47C97}" sibTransId="{4D28F4BA-B6BC-4EF5-B270-3CCF1E23196C}"/>
    <dgm:cxn modelId="{2FBA22D4-EA2D-41E5-9008-C899A45D5B9E}" srcId="{3692FE8C-59ED-4A84-AE3A-706B0C8D9261}" destId="{1E688CC4-7768-43A2-B81E-AB6B0D5C7238}" srcOrd="3" destOrd="0" parTransId="{96D2EA80-B000-47D7-A123-AD340FB90840}" sibTransId="{210FB96A-A63C-479F-9188-7A9301E5EEA5}"/>
    <dgm:cxn modelId="{89ED0545-BEC3-4376-A3E9-9AABF435AB36}" srcId="{3692FE8C-59ED-4A84-AE3A-706B0C8D9261}" destId="{E0A79F69-E4E8-4B23-B71F-8B8FF09CEA81}" srcOrd="2" destOrd="0" parTransId="{93B02F4F-9440-4555-9F4A-0A5030347910}" sibTransId="{07CB1FAA-FE40-4799-AF26-57BE7A116608}"/>
    <dgm:cxn modelId="{EB12157B-4BCD-4EC1-86C4-CFBF3D97EDA1}" type="presParOf" srcId="{981D6ABE-6D81-4167-A455-A9CD63AB7FCD}" destId="{B508391A-28B7-4469-8A7D-EFB23E7795EE}" srcOrd="0" destOrd="0" presId="urn:microsoft.com/office/officeart/2005/8/layout/vList2"/>
    <dgm:cxn modelId="{2897334F-0FEE-4344-B2BD-BFC1DBE1AC70}" type="presParOf" srcId="{981D6ABE-6D81-4167-A455-A9CD63AB7FCD}" destId="{0223AACA-647F-46EE-8AE2-C0B4C708E5F5}" srcOrd="1" destOrd="0" presId="urn:microsoft.com/office/officeart/2005/8/layout/vList2"/>
    <dgm:cxn modelId="{CD7190D3-8AB3-4451-9B7F-77C21F4D8610}" type="presParOf" srcId="{981D6ABE-6D81-4167-A455-A9CD63AB7FCD}" destId="{3E022580-9493-4FFD-9FE9-8E1324640275}" srcOrd="2" destOrd="0" presId="urn:microsoft.com/office/officeart/2005/8/layout/vList2"/>
    <dgm:cxn modelId="{4A6750F4-B9BC-4D14-8BD7-5FDBF733C250}" type="presParOf" srcId="{981D6ABE-6D81-4167-A455-A9CD63AB7FCD}" destId="{79158C43-93FC-4F1D-9D3A-28F457A0ABC4}" srcOrd="3" destOrd="0" presId="urn:microsoft.com/office/officeart/2005/8/layout/vList2"/>
    <dgm:cxn modelId="{24838892-75F4-4E43-8F7B-3EE4ABFC6B50}" type="presParOf" srcId="{981D6ABE-6D81-4167-A455-A9CD63AB7FCD}" destId="{27B62D67-68B6-4BB3-9B82-87BC2CBD7EA0}" srcOrd="4" destOrd="0" presId="urn:microsoft.com/office/officeart/2005/8/layout/vList2"/>
    <dgm:cxn modelId="{D6456291-2916-41B1-BE74-C455D1F7C571}" type="presParOf" srcId="{981D6ABE-6D81-4167-A455-A9CD63AB7FCD}" destId="{C88A49F4-45ED-45EC-96BF-E34D1DFEF077}" srcOrd="5" destOrd="0" presId="urn:microsoft.com/office/officeart/2005/8/layout/vList2"/>
    <dgm:cxn modelId="{07CDA41E-5CC0-4858-86A5-E59DE4D65AB8}" type="presParOf" srcId="{981D6ABE-6D81-4167-A455-A9CD63AB7FCD}" destId="{495B50AC-F832-487C-BF34-E42129739112}" srcOrd="6" destOrd="0" presId="urn:microsoft.com/office/officeart/2005/8/layout/vList2"/>
    <dgm:cxn modelId="{11C61C91-FCC5-40AB-A1A5-BB822E731A3C}" type="presParOf" srcId="{981D6ABE-6D81-4167-A455-A9CD63AB7FCD}" destId="{C98D7B72-7625-44F8-9F8B-C4F2EE50BA65}" srcOrd="7" destOrd="0" presId="urn:microsoft.com/office/officeart/2005/8/layout/vList2"/>
    <dgm:cxn modelId="{3FAB6051-CAC4-450A-9974-9F71B3B2A88F}" type="presParOf" srcId="{981D6ABE-6D81-4167-A455-A9CD63AB7FCD}" destId="{DDACE3CA-0C66-46A8-B54F-6A85C9B6272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9FAE6D9-EB93-4CF3-8BF5-06EBAD2238DC}" type="doc">
      <dgm:prSet loTypeId="urn:microsoft.com/office/officeart/2005/8/layout/vList2" loCatId="list" qsTypeId="urn:microsoft.com/office/officeart/2005/8/quickstyle/3d3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9E9C561-6D77-4A4F-A5BC-2014F0E891F3}">
      <dgm:prSet phldrT="[Текст]" custT="1"/>
      <dgm:spPr/>
      <dgm:t>
        <a:bodyPr/>
        <a:lstStyle/>
        <a:p>
          <a:pPr algn="just"/>
          <a:r>
            <a:rPr lang="ru-RU" sz="1800" b="1" dirty="0" smtClean="0"/>
            <a:t>Не ниже 10 места в мире - результат Российской Федерацией в международном исследовании PISA (математическая, читательская и естественнонаучная грамотность);</a:t>
          </a:r>
          <a:endParaRPr lang="ru-RU" sz="1800" b="1" dirty="0"/>
        </a:p>
      </dgm:t>
    </dgm:pt>
    <dgm:pt modelId="{B72CEAB1-A7FF-457D-AB9D-AFDA4086C90A}" type="parTrans" cxnId="{7F6678BA-1F64-46A6-A7D3-FF2E5477A2E3}">
      <dgm:prSet/>
      <dgm:spPr/>
      <dgm:t>
        <a:bodyPr/>
        <a:lstStyle/>
        <a:p>
          <a:pPr algn="just"/>
          <a:endParaRPr lang="ru-RU" sz="2000" b="1"/>
        </a:p>
      </dgm:t>
    </dgm:pt>
    <dgm:pt modelId="{6B8E86E8-4197-4C07-B468-64A33F0AD14E}" type="sibTrans" cxnId="{7F6678BA-1F64-46A6-A7D3-FF2E5477A2E3}">
      <dgm:prSet/>
      <dgm:spPr/>
      <dgm:t>
        <a:bodyPr/>
        <a:lstStyle/>
        <a:p>
          <a:pPr algn="just"/>
          <a:endParaRPr lang="ru-RU" sz="2000" b="1"/>
        </a:p>
      </dgm:t>
    </dgm:pt>
    <dgm:pt modelId="{4A87B89F-461E-464B-A012-D0C1CFD7D533}">
      <dgm:prSet custT="1"/>
      <dgm:spPr/>
      <dgm:t>
        <a:bodyPr/>
        <a:lstStyle/>
        <a:p>
          <a:pPr algn="just"/>
          <a:r>
            <a:rPr lang="ru-RU" sz="1800" b="1" dirty="0" smtClean="0"/>
            <a:t>376 тыс. новых мест создано в общеобразовательных организациях в субъектах Российской Федерации;</a:t>
          </a:r>
          <a:endParaRPr lang="ru-RU" sz="1800" b="1" dirty="0"/>
        </a:p>
      </dgm:t>
    </dgm:pt>
    <dgm:pt modelId="{FC36DEB9-3C25-4DA5-8F0B-68B1150C97B2}" type="parTrans" cxnId="{2E21F2D5-6521-4D76-B254-CF102FAE825E}">
      <dgm:prSet/>
      <dgm:spPr/>
      <dgm:t>
        <a:bodyPr/>
        <a:lstStyle/>
        <a:p>
          <a:pPr algn="just"/>
          <a:endParaRPr lang="ru-RU" sz="2000" b="1"/>
        </a:p>
      </dgm:t>
    </dgm:pt>
    <dgm:pt modelId="{19C0C793-B0AD-463B-AC79-5D0361562E5F}" type="sibTrans" cxnId="{2E21F2D5-6521-4D76-B254-CF102FAE825E}">
      <dgm:prSet/>
      <dgm:spPr/>
      <dgm:t>
        <a:bodyPr/>
        <a:lstStyle/>
        <a:p>
          <a:pPr algn="just"/>
          <a:endParaRPr lang="ru-RU" sz="2000" b="1"/>
        </a:p>
      </dgm:t>
    </dgm:pt>
    <dgm:pt modelId="{319C1F9B-AD4A-4322-B5C4-865D37D7178A}">
      <dgm:prSet custT="1"/>
      <dgm:spPr/>
      <dgm:t>
        <a:bodyPr/>
        <a:lstStyle/>
        <a:p>
          <a:pPr algn="just"/>
          <a:r>
            <a:rPr lang="ru-RU" sz="1800" b="1" dirty="0" smtClean="0">
              <a:solidFill>
                <a:srgbClr val="C00000"/>
              </a:solidFill>
            </a:rPr>
            <a:t>В 10 тыс. общеобразовательных организаций, расположенных в сельской местности и поселках городского типа, обновлена МТБ для центров коллективного пользования технологического и гуманитарного образования;</a:t>
          </a:r>
          <a:endParaRPr lang="ru-RU" sz="1800" b="1" dirty="0">
            <a:solidFill>
              <a:srgbClr val="C00000"/>
            </a:solidFill>
          </a:endParaRPr>
        </a:p>
      </dgm:t>
    </dgm:pt>
    <dgm:pt modelId="{BE2FBFD3-60C7-4651-8FCF-A353D49CE255}" type="parTrans" cxnId="{EA7CE703-8798-424F-8409-00510C0A182B}">
      <dgm:prSet/>
      <dgm:spPr/>
      <dgm:t>
        <a:bodyPr/>
        <a:lstStyle/>
        <a:p>
          <a:pPr algn="just"/>
          <a:endParaRPr lang="ru-RU" sz="2000" b="1"/>
        </a:p>
      </dgm:t>
    </dgm:pt>
    <dgm:pt modelId="{F834FFE0-6A62-43FC-AFB5-CF54F57B5992}" type="sibTrans" cxnId="{EA7CE703-8798-424F-8409-00510C0A182B}">
      <dgm:prSet/>
      <dgm:spPr/>
      <dgm:t>
        <a:bodyPr/>
        <a:lstStyle/>
        <a:p>
          <a:pPr algn="just"/>
          <a:endParaRPr lang="ru-RU" sz="2000" b="1"/>
        </a:p>
      </dgm:t>
    </dgm:pt>
    <dgm:pt modelId="{96E274FD-4B05-4E6E-83BC-77484EAED6C3}">
      <dgm:prSet custT="1"/>
      <dgm:spPr/>
      <dgm:t>
        <a:bodyPr/>
        <a:lstStyle/>
        <a:p>
          <a:pPr algn="just"/>
          <a:r>
            <a:rPr lang="ru-RU" sz="1800" b="1" dirty="0" smtClean="0">
              <a:solidFill>
                <a:srgbClr val="C00000"/>
              </a:solidFill>
            </a:rPr>
            <a:t>100 % обучающихся охвачено обновленными программами, позволяющими сформировать ключевые цифровые навыки, навыки в области </a:t>
          </a:r>
          <a:r>
            <a:rPr lang="ru-RU" sz="1800" b="1" u="sng" dirty="0" smtClean="0">
              <a:solidFill>
                <a:srgbClr val="C00000"/>
              </a:solidFill>
            </a:rPr>
            <a:t>финансовых,</a:t>
          </a:r>
          <a:r>
            <a:rPr lang="ru-RU" sz="1800" b="1" dirty="0" smtClean="0">
              <a:solidFill>
                <a:srgbClr val="C00000"/>
              </a:solidFill>
            </a:rPr>
            <a:t> общекультурных, гибких компетенций, отвечающие вызовам современности.</a:t>
          </a:r>
          <a:endParaRPr lang="ru-RU" sz="1800" b="1" dirty="0">
            <a:solidFill>
              <a:srgbClr val="C00000"/>
            </a:solidFill>
          </a:endParaRPr>
        </a:p>
      </dgm:t>
    </dgm:pt>
    <dgm:pt modelId="{8171D987-9351-46B5-AABC-E1A3CF43ADEC}" type="parTrans" cxnId="{D3DE8BAA-2F32-46F8-936A-D0AAE8B99D5E}">
      <dgm:prSet/>
      <dgm:spPr/>
      <dgm:t>
        <a:bodyPr/>
        <a:lstStyle/>
        <a:p>
          <a:pPr algn="just"/>
          <a:endParaRPr lang="ru-RU" sz="2000" b="1"/>
        </a:p>
      </dgm:t>
    </dgm:pt>
    <dgm:pt modelId="{926A7D16-16D9-431C-9944-094ED75EA2C7}" type="sibTrans" cxnId="{D3DE8BAA-2F32-46F8-936A-D0AAE8B99D5E}">
      <dgm:prSet/>
      <dgm:spPr/>
      <dgm:t>
        <a:bodyPr/>
        <a:lstStyle/>
        <a:p>
          <a:pPr algn="just"/>
          <a:endParaRPr lang="ru-RU" sz="2000" b="1"/>
        </a:p>
      </dgm:t>
    </dgm:pt>
    <dgm:pt modelId="{6FC77E0F-DE16-46A4-8E92-7CDC5E19A487}" type="pres">
      <dgm:prSet presAssocID="{09FAE6D9-EB93-4CF3-8BF5-06EBAD2238D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2A0FA7C-AE15-4342-B353-620A28E9AED0}" type="pres">
      <dgm:prSet presAssocID="{49E9C561-6D77-4A4F-A5BC-2014F0E891F3}" presName="parentText" presStyleLbl="node1" presStyleIdx="0" presStyleCnt="4" custScaleY="88405" custLinFactY="-3486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802991-C183-4851-973A-FBC9F179F553}" type="pres">
      <dgm:prSet presAssocID="{6B8E86E8-4197-4C07-B468-64A33F0AD14E}" presName="spacer" presStyleCnt="0"/>
      <dgm:spPr/>
      <dgm:t>
        <a:bodyPr/>
        <a:lstStyle/>
        <a:p>
          <a:endParaRPr lang="ru-RU"/>
        </a:p>
      </dgm:t>
    </dgm:pt>
    <dgm:pt modelId="{807F0BF5-B1FF-4879-AF23-9C8003AA4FBF}" type="pres">
      <dgm:prSet presAssocID="{4A87B89F-461E-464B-A012-D0C1CFD7D533}" presName="parentText" presStyleLbl="node1" presStyleIdx="1" presStyleCnt="4" custScaleY="50724" custLinFactY="-29357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B3BB96-9543-416C-BD83-26FFD057AC44}" type="pres">
      <dgm:prSet presAssocID="{19C0C793-B0AD-463B-AC79-5D0361562E5F}" presName="spacer" presStyleCnt="0"/>
      <dgm:spPr/>
      <dgm:t>
        <a:bodyPr/>
        <a:lstStyle/>
        <a:p>
          <a:endParaRPr lang="ru-RU"/>
        </a:p>
      </dgm:t>
    </dgm:pt>
    <dgm:pt modelId="{BB631DF3-55A4-4FE2-BF30-AFA61C346EC9}" type="pres">
      <dgm:prSet presAssocID="{319C1F9B-AD4A-4322-B5C4-865D37D7178A}" presName="parentText" presStyleLbl="node1" presStyleIdx="2" presStyleCnt="4" custScaleY="125120" custLinFactY="-1853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AECBD6-EBC1-4754-8E36-396A3A9C3DA6}" type="pres">
      <dgm:prSet presAssocID="{F834FFE0-6A62-43FC-AFB5-CF54F57B5992}" presName="spacer" presStyleCnt="0"/>
      <dgm:spPr/>
      <dgm:t>
        <a:bodyPr/>
        <a:lstStyle/>
        <a:p>
          <a:endParaRPr lang="ru-RU"/>
        </a:p>
      </dgm:t>
    </dgm:pt>
    <dgm:pt modelId="{D512E4E4-7AA6-4DC6-A40A-4788F98FE337}" type="pres">
      <dgm:prSet presAssocID="{96E274FD-4B05-4E6E-83BC-77484EAED6C3}" presName="parentText" presStyleLbl="node1" presStyleIdx="3" presStyleCnt="4" custScaleY="11589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E21F2D5-6521-4D76-B254-CF102FAE825E}" srcId="{09FAE6D9-EB93-4CF3-8BF5-06EBAD2238DC}" destId="{4A87B89F-461E-464B-A012-D0C1CFD7D533}" srcOrd="1" destOrd="0" parTransId="{FC36DEB9-3C25-4DA5-8F0B-68B1150C97B2}" sibTransId="{19C0C793-B0AD-463B-AC79-5D0361562E5F}"/>
    <dgm:cxn modelId="{EA7CE703-8798-424F-8409-00510C0A182B}" srcId="{09FAE6D9-EB93-4CF3-8BF5-06EBAD2238DC}" destId="{319C1F9B-AD4A-4322-B5C4-865D37D7178A}" srcOrd="2" destOrd="0" parTransId="{BE2FBFD3-60C7-4651-8FCF-A353D49CE255}" sibTransId="{F834FFE0-6A62-43FC-AFB5-CF54F57B5992}"/>
    <dgm:cxn modelId="{9ECAC90D-B3D5-49DD-AEAA-45424915F324}" type="presOf" srcId="{49E9C561-6D77-4A4F-A5BC-2014F0E891F3}" destId="{32A0FA7C-AE15-4342-B353-620A28E9AED0}" srcOrd="0" destOrd="0" presId="urn:microsoft.com/office/officeart/2005/8/layout/vList2"/>
    <dgm:cxn modelId="{10B86781-94B5-4ECD-878A-7513B03FFAC9}" type="presOf" srcId="{96E274FD-4B05-4E6E-83BC-77484EAED6C3}" destId="{D512E4E4-7AA6-4DC6-A40A-4788F98FE337}" srcOrd="0" destOrd="0" presId="urn:microsoft.com/office/officeart/2005/8/layout/vList2"/>
    <dgm:cxn modelId="{C70EA7AD-4CA7-4F6B-9A12-B00C50BE30E1}" type="presOf" srcId="{4A87B89F-461E-464B-A012-D0C1CFD7D533}" destId="{807F0BF5-B1FF-4879-AF23-9C8003AA4FBF}" srcOrd="0" destOrd="0" presId="urn:microsoft.com/office/officeart/2005/8/layout/vList2"/>
    <dgm:cxn modelId="{7F6678BA-1F64-46A6-A7D3-FF2E5477A2E3}" srcId="{09FAE6D9-EB93-4CF3-8BF5-06EBAD2238DC}" destId="{49E9C561-6D77-4A4F-A5BC-2014F0E891F3}" srcOrd="0" destOrd="0" parTransId="{B72CEAB1-A7FF-457D-AB9D-AFDA4086C90A}" sibTransId="{6B8E86E8-4197-4C07-B468-64A33F0AD14E}"/>
    <dgm:cxn modelId="{77316A08-F21E-4B6F-802A-0B30C398C535}" type="presOf" srcId="{319C1F9B-AD4A-4322-B5C4-865D37D7178A}" destId="{BB631DF3-55A4-4FE2-BF30-AFA61C346EC9}" srcOrd="0" destOrd="0" presId="urn:microsoft.com/office/officeart/2005/8/layout/vList2"/>
    <dgm:cxn modelId="{D3DE8BAA-2F32-46F8-936A-D0AAE8B99D5E}" srcId="{09FAE6D9-EB93-4CF3-8BF5-06EBAD2238DC}" destId="{96E274FD-4B05-4E6E-83BC-77484EAED6C3}" srcOrd="3" destOrd="0" parTransId="{8171D987-9351-46B5-AABC-E1A3CF43ADEC}" sibTransId="{926A7D16-16D9-431C-9944-094ED75EA2C7}"/>
    <dgm:cxn modelId="{3C39462C-A2DC-4D4B-88D5-B08FCFCF7F8E}" type="presOf" srcId="{09FAE6D9-EB93-4CF3-8BF5-06EBAD2238DC}" destId="{6FC77E0F-DE16-46A4-8E92-7CDC5E19A487}" srcOrd="0" destOrd="0" presId="urn:microsoft.com/office/officeart/2005/8/layout/vList2"/>
    <dgm:cxn modelId="{C240CBF4-9613-4E82-976A-69620FC7E29E}" type="presParOf" srcId="{6FC77E0F-DE16-46A4-8E92-7CDC5E19A487}" destId="{32A0FA7C-AE15-4342-B353-620A28E9AED0}" srcOrd="0" destOrd="0" presId="urn:microsoft.com/office/officeart/2005/8/layout/vList2"/>
    <dgm:cxn modelId="{F8EBF85D-68AA-4BF4-8329-783DAD44F401}" type="presParOf" srcId="{6FC77E0F-DE16-46A4-8E92-7CDC5E19A487}" destId="{9A802991-C183-4851-973A-FBC9F179F553}" srcOrd="1" destOrd="0" presId="urn:microsoft.com/office/officeart/2005/8/layout/vList2"/>
    <dgm:cxn modelId="{139BA782-35DA-468C-B447-263BEEB874DC}" type="presParOf" srcId="{6FC77E0F-DE16-46A4-8E92-7CDC5E19A487}" destId="{807F0BF5-B1FF-4879-AF23-9C8003AA4FBF}" srcOrd="2" destOrd="0" presId="urn:microsoft.com/office/officeart/2005/8/layout/vList2"/>
    <dgm:cxn modelId="{AC41FB1C-9827-413F-8B15-73C2B10064BC}" type="presParOf" srcId="{6FC77E0F-DE16-46A4-8E92-7CDC5E19A487}" destId="{51B3BB96-9543-416C-BD83-26FFD057AC44}" srcOrd="3" destOrd="0" presId="urn:microsoft.com/office/officeart/2005/8/layout/vList2"/>
    <dgm:cxn modelId="{8ED2F22D-4050-4C04-8350-8AF4A37052B3}" type="presParOf" srcId="{6FC77E0F-DE16-46A4-8E92-7CDC5E19A487}" destId="{BB631DF3-55A4-4FE2-BF30-AFA61C346EC9}" srcOrd="4" destOrd="0" presId="urn:microsoft.com/office/officeart/2005/8/layout/vList2"/>
    <dgm:cxn modelId="{86F5F124-9077-42FD-A5B1-18586B746568}" type="presParOf" srcId="{6FC77E0F-DE16-46A4-8E92-7CDC5E19A487}" destId="{A9AECBD6-EBC1-4754-8E36-396A3A9C3DA6}" srcOrd="5" destOrd="0" presId="urn:microsoft.com/office/officeart/2005/8/layout/vList2"/>
    <dgm:cxn modelId="{958EA818-E188-42AA-A5EC-4DB816410ECC}" type="presParOf" srcId="{6FC77E0F-DE16-46A4-8E92-7CDC5E19A487}" destId="{D512E4E4-7AA6-4DC6-A40A-4788F98FE33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5489BD7-5350-425C-B464-B6C2188EAF63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9519FC-521E-4D86-8BE9-467F7A713691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80% детей в возрасте от 5 до 18 лет охвачены дополнительным образованием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22B5A825-0874-446F-97E2-32CB1CD139B4}" type="parTrans" cxnId="{5C87870B-77E9-427C-85AF-C7B7F6F6D9B1}">
      <dgm:prSet/>
      <dgm:spPr/>
      <dgm:t>
        <a:bodyPr/>
        <a:lstStyle/>
        <a:p>
          <a:endParaRPr lang="ru-RU" b="1"/>
        </a:p>
      </dgm:t>
    </dgm:pt>
    <dgm:pt modelId="{137C54BA-2837-4978-922D-CEF5915E8B4E}" type="sibTrans" cxnId="{5C87870B-77E9-427C-85AF-C7B7F6F6D9B1}">
      <dgm:prSet/>
      <dgm:spPr/>
      <dgm:t>
        <a:bodyPr/>
        <a:lstStyle/>
        <a:p>
          <a:endParaRPr lang="ru-RU" b="1"/>
        </a:p>
      </dgm:t>
    </dgm:pt>
    <dgm:pt modelId="{40ED26D9-B36E-4DF5-AF34-9A20D7EEB864}">
      <dgm:prSet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225 детских технопарков «</a:t>
          </a:r>
          <a:r>
            <a:rPr lang="ru-RU" b="1" dirty="0" err="1" smtClean="0">
              <a:latin typeface="Times New Roman" pitchFamily="18" charset="0"/>
              <a:cs typeface="Times New Roman" pitchFamily="18" charset="0"/>
            </a:rPr>
            <a:t>Кванториум</a:t>
          </a:r>
          <a:r>
            <a:rPr lang="ru-RU" b="1" dirty="0" smtClean="0">
              <a:latin typeface="Times New Roman" pitchFamily="18" charset="0"/>
              <a:cs typeface="Times New Roman" pitchFamily="18" charset="0"/>
            </a:rPr>
            <a:t>» и 900 тыс. новых </a:t>
          </a:r>
          <a:r>
            <a:rPr lang="ru-RU" b="1" dirty="0" err="1" smtClean="0">
              <a:latin typeface="Times New Roman" pitchFamily="18" charset="0"/>
              <a:cs typeface="Times New Roman" pitchFamily="18" charset="0"/>
            </a:rPr>
            <a:t>ученико-мест</a:t>
          </a:r>
          <a:r>
            <a:rPr lang="ru-RU" b="1" dirty="0" smtClean="0">
              <a:latin typeface="Times New Roman" pitchFamily="18" charset="0"/>
              <a:cs typeface="Times New Roman" pitchFamily="18" charset="0"/>
            </a:rPr>
            <a:t> дополнительного образования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5EEA73B8-5003-46D2-BD46-BFAC17B704D0}" type="parTrans" cxnId="{2247B928-E21E-428D-9B50-6AFBAE89180C}">
      <dgm:prSet/>
      <dgm:spPr/>
      <dgm:t>
        <a:bodyPr/>
        <a:lstStyle/>
        <a:p>
          <a:endParaRPr lang="ru-RU" b="1"/>
        </a:p>
      </dgm:t>
    </dgm:pt>
    <dgm:pt modelId="{C862E8D1-6DD0-49CD-B99B-5722FD619B07}" type="sibTrans" cxnId="{2247B928-E21E-428D-9B50-6AFBAE89180C}">
      <dgm:prSet/>
      <dgm:spPr/>
      <dgm:t>
        <a:bodyPr/>
        <a:lstStyle/>
        <a:p>
          <a:endParaRPr lang="ru-RU" b="1"/>
        </a:p>
      </dgm:t>
    </dgm:pt>
    <dgm:pt modelId="{AAC462FA-7774-44FE-9053-8829CB1E276D}">
      <dgm:prSet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во всех регионах функционируют региональные центры выявления и поддержки детей, проявивших выдающиеся способности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12D77276-BDEC-4144-8DD0-BF563432695B}" type="parTrans" cxnId="{B175A3EB-2F85-446D-946B-97036102E394}">
      <dgm:prSet/>
      <dgm:spPr/>
      <dgm:t>
        <a:bodyPr/>
        <a:lstStyle/>
        <a:p>
          <a:endParaRPr lang="ru-RU" b="1"/>
        </a:p>
      </dgm:t>
    </dgm:pt>
    <dgm:pt modelId="{6E7B2D38-5849-4DF1-A3C9-2DDDA48B7D79}" type="sibTrans" cxnId="{B175A3EB-2F85-446D-946B-97036102E394}">
      <dgm:prSet/>
      <dgm:spPr/>
      <dgm:t>
        <a:bodyPr/>
        <a:lstStyle/>
        <a:p>
          <a:endParaRPr lang="ru-RU" b="1"/>
        </a:p>
      </dgm:t>
    </dgm:pt>
    <dgm:pt modelId="{322A6759-96C2-419D-922E-6F6EB9BFC420}">
      <dgm:prSet phldrT="[Текст]"/>
      <dgm:spPr/>
      <dgm:t>
        <a:bodyPr/>
        <a:lstStyle/>
        <a:p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2284E61E-E529-41AF-8CC3-14285E7116DA}" type="parTrans" cxnId="{32D9CEFA-A347-400F-B629-A83450A54502}">
      <dgm:prSet/>
      <dgm:spPr/>
      <dgm:t>
        <a:bodyPr/>
        <a:lstStyle/>
        <a:p>
          <a:endParaRPr lang="ru-RU" b="1"/>
        </a:p>
      </dgm:t>
    </dgm:pt>
    <dgm:pt modelId="{45E02433-40B5-4F9A-A21F-C9664843747E}" type="sibTrans" cxnId="{32D9CEFA-A347-400F-B629-A83450A54502}">
      <dgm:prSet/>
      <dgm:spPr/>
      <dgm:t>
        <a:bodyPr/>
        <a:lstStyle/>
        <a:p>
          <a:endParaRPr lang="ru-RU" b="1"/>
        </a:p>
      </dgm:t>
    </dgm:pt>
    <dgm:pt modelId="{4F8971F9-047C-4760-86DB-AFE1053BFFE3}">
      <dgm:prSet/>
      <dgm:spPr/>
      <dgm:t>
        <a:bodyPr/>
        <a:lstStyle/>
        <a:p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1317325E-3ABA-4C74-8138-EA88B4003849}" type="parTrans" cxnId="{DD34F894-D18D-4472-873C-0C4B9867B952}">
      <dgm:prSet/>
      <dgm:spPr/>
      <dgm:t>
        <a:bodyPr/>
        <a:lstStyle/>
        <a:p>
          <a:endParaRPr lang="ru-RU" b="1"/>
        </a:p>
      </dgm:t>
    </dgm:pt>
    <dgm:pt modelId="{B4578836-2537-43D5-8DD1-8FB434D8FCD1}" type="sibTrans" cxnId="{DD34F894-D18D-4472-873C-0C4B9867B952}">
      <dgm:prSet/>
      <dgm:spPr/>
      <dgm:t>
        <a:bodyPr/>
        <a:lstStyle/>
        <a:p>
          <a:endParaRPr lang="ru-RU" b="1"/>
        </a:p>
      </dgm:t>
    </dgm:pt>
    <dgm:pt modelId="{0BD1F5C5-A13F-40E9-9AE2-C817FE0AF845}">
      <dgm:prSet/>
      <dgm:spPr/>
      <dgm:t>
        <a:bodyPr/>
        <a:lstStyle/>
        <a:p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CE3B9B3F-60DA-4F18-8680-A2DF15D4A9C3}" type="parTrans" cxnId="{9CB7B1D8-AFB4-47E9-8405-FA88B8A93EAC}">
      <dgm:prSet/>
      <dgm:spPr/>
      <dgm:t>
        <a:bodyPr/>
        <a:lstStyle/>
        <a:p>
          <a:endParaRPr lang="ru-RU" b="1"/>
        </a:p>
      </dgm:t>
    </dgm:pt>
    <dgm:pt modelId="{4790FB62-EFCE-4657-9698-969926A7020D}" type="sibTrans" cxnId="{9CB7B1D8-AFB4-47E9-8405-FA88B8A93EAC}">
      <dgm:prSet/>
      <dgm:spPr/>
      <dgm:t>
        <a:bodyPr/>
        <a:lstStyle/>
        <a:p>
          <a:endParaRPr lang="ru-RU" b="1"/>
        </a:p>
      </dgm:t>
    </dgm:pt>
    <dgm:pt modelId="{5395EDE5-CBCC-4E4E-8728-55AD8C3F1881}" type="pres">
      <dgm:prSet presAssocID="{95489BD7-5350-425C-B464-B6C2188EAF6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A8B1CC-7C06-42CE-92C4-0E82805A8046}" type="pres">
      <dgm:prSet presAssocID="{322A6759-96C2-419D-922E-6F6EB9BFC420}" presName="composite" presStyleCnt="0"/>
      <dgm:spPr/>
    </dgm:pt>
    <dgm:pt modelId="{C828956A-C3C5-4E11-A785-74981FA0A09A}" type="pres">
      <dgm:prSet presAssocID="{322A6759-96C2-419D-922E-6F6EB9BFC420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9D8AC9-38EB-4C96-AB21-84CC09C1074F}" type="pres">
      <dgm:prSet presAssocID="{322A6759-96C2-419D-922E-6F6EB9BFC420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2E757D-2DCB-4FDA-A4DA-4617329FDCEE}" type="pres">
      <dgm:prSet presAssocID="{45E02433-40B5-4F9A-A21F-C9664843747E}" presName="sp" presStyleCnt="0"/>
      <dgm:spPr/>
    </dgm:pt>
    <dgm:pt modelId="{A571F31A-56C3-4BFA-AA0B-C2661EB7E4B0}" type="pres">
      <dgm:prSet presAssocID="{4F8971F9-047C-4760-86DB-AFE1053BFFE3}" presName="composite" presStyleCnt="0"/>
      <dgm:spPr/>
    </dgm:pt>
    <dgm:pt modelId="{F4DE6904-8D16-42B0-AB42-F1B4B1838139}" type="pres">
      <dgm:prSet presAssocID="{4F8971F9-047C-4760-86DB-AFE1053BFFE3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52CB89-003D-42E0-B73C-71C0848609B1}" type="pres">
      <dgm:prSet presAssocID="{4F8971F9-047C-4760-86DB-AFE1053BFFE3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3B9A1A-E570-4B10-8ED3-0112C2CAD151}" type="pres">
      <dgm:prSet presAssocID="{B4578836-2537-43D5-8DD1-8FB434D8FCD1}" presName="sp" presStyleCnt="0"/>
      <dgm:spPr/>
    </dgm:pt>
    <dgm:pt modelId="{F4CF6A85-6185-4DF4-AB2B-F0C172E2A2A9}" type="pres">
      <dgm:prSet presAssocID="{0BD1F5C5-A13F-40E9-9AE2-C817FE0AF845}" presName="composite" presStyleCnt="0"/>
      <dgm:spPr/>
    </dgm:pt>
    <dgm:pt modelId="{6348AE85-09E4-4E97-AB67-741688826F2B}" type="pres">
      <dgm:prSet presAssocID="{0BD1F5C5-A13F-40E9-9AE2-C817FE0AF845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B8456D-4048-4FCB-BD24-CED8366F43C3}" type="pres">
      <dgm:prSet presAssocID="{0BD1F5C5-A13F-40E9-9AE2-C817FE0AF845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51BCA0-7F78-4871-9FA9-C241E8022A60}" type="presOf" srcId="{0BD1F5C5-A13F-40E9-9AE2-C817FE0AF845}" destId="{6348AE85-09E4-4E97-AB67-741688826F2B}" srcOrd="0" destOrd="0" presId="urn:microsoft.com/office/officeart/2005/8/layout/chevron2"/>
    <dgm:cxn modelId="{A992AEA1-3BD2-4F99-B0D2-E43A982CAD47}" type="presOf" srcId="{40ED26D9-B36E-4DF5-AF34-9A20D7EEB864}" destId="{F052CB89-003D-42E0-B73C-71C0848609B1}" srcOrd="0" destOrd="0" presId="urn:microsoft.com/office/officeart/2005/8/layout/chevron2"/>
    <dgm:cxn modelId="{5C87870B-77E9-427C-85AF-C7B7F6F6D9B1}" srcId="{322A6759-96C2-419D-922E-6F6EB9BFC420}" destId="{AC9519FC-521E-4D86-8BE9-467F7A713691}" srcOrd="0" destOrd="0" parTransId="{22B5A825-0874-446F-97E2-32CB1CD139B4}" sibTransId="{137C54BA-2837-4978-922D-CEF5915E8B4E}"/>
    <dgm:cxn modelId="{2247B928-E21E-428D-9B50-6AFBAE89180C}" srcId="{4F8971F9-047C-4760-86DB-AFE1053BFFE3}" destId="{40ED26D9-B36E-4DF5-AF34-9A20D7EEB864}" srcOrd="0" destOrd="0" parTransId="{5EEA73B8-5003-46D2-BD46-BFAC17B704D0}" sibTransId="{C862E8D1-6DD0-49CD-B99B-5722FD619B07}"/>
    <dgm:cxn modelId="{DD34F894-D18D-4472-873C-0C4B9867B952}" srcId="{95489BD7-5350-425C-B464-B6C2188EAF63}" destId="{4F8971F9-047C-4760-86DB-AFE1053BFFE3}" srcOrd="1" destOrd="0" parTransId="{1317325E-3ABA-4C74-8138-EA88B4003849}" sibTransId="{B4578836-2537-43D5-8DD1-8FB434D8FCD1}"/>
    <dgm:cxn modelId="{1C2C92A7-A45E-4D64-81B4-E9DDAF614750}" type="presOf" srcId="{AAC462FA-7774-44FE-9053-8829CB1E276D}" destId="{BFB8456D-4048-4FCB-BD24-CED8366F43C3}" srcOrd="0" destOrd="0" presId="urn:microsoft.com/office/officeart/2005/8/layout/chevron2"/>
    <dgm:cxn modelId="{32D9CEFA-A347-400F-B629-A83450A54502}" srcId="{95489BD7-5350-425C-B464-B6C2188EAF63}" destId="{322A6759-96C2-419D-922E-6F6EB9BFC420}" srcOrd="0" destOrd="0" parTransId="{2284E61E-E529-41AF-8CC3-14285E7116DA}" sibTransId="{45E02433-40B5-4F9A-A21F-C9664843747E}"/>
    <dgm:cxn modelId="{F11DA0EA-B20F-433B-84C5-2E2735FFB2BA}" type="presOf" srcId="{95489BD7-5350-425C-B464-B6C2188EAF63}" destId="{5395EDE5-CBCC-4E4E-8728-55AD8C3F1881}" srcOrd="0" destOrd="0" presId="urn:microsoft.com/office/officeart/2005/8/layout/chevron2"/>
    <dgm:cxn modelId="{FBE229C6-F83F-4CCC-B140-C5E5FF3E619B}" type="presOf" srcId="{4F8971F9-047C-4760-86DB-AFE1053BFFE3}" destId="{F4DE6904-8D16-42B0-AB42-F1B4B1838139}" srcOrd="0" destOrd="0" presId="urn:microsoft.com/office/officeart/2005/8/layout/chevron2"/>
    <dgm:cxn modelId="{9A6C3072-8987-43A0-A214-12564372459D}" type="presOf" srcId="{322A6759-96C2-419D-922E-6F6EB9BFC420}" destId="{C828956A-C3C5-4E11-A785-74981FA0A09A}" srcOrd="0" destOrd="0" presId="urn:microsoft.com/office/officeart/2005/8/layout/chevron2"/>
    <dgm:cxn modelId="{8AB5725F-8AD1-425A-A28A-CFC49F48DE0C}" type="presOf" srcId="{AC9519FC-521E-4D86-8BE9-467F7A713691}" destId="{A49D8AC9-38EB-4C96-AB21-84CC09C1074F}" srcOrd="0" destOrd="0" presId="urn:microsoft.com/office/officeart/2005/8/layout/chevron2"/>
    <dgm:cxn modelId="{9CB7B1D8-AFB4-47E9-8405-FA88B8A93EAC}" srcId="{95489BD7-5350-425C-B464-B6C2188EAF63}" destId="{0BD1F5C5-A13F-40E9-9AE2-C817FE0AF845}" srcOrd="2" destOrd="0" parTransId="{CE3B9B3F-60DA-4F18-8680-A2DF15D4A9C3}" sibTransId="{4790FB62-EFCE-4657-9698-969926A7020D}"/>
    <dgm:cxn modelId="{B175A3EB-2F85-446D-946B-97036102E394}" srcId="{0BD1F5C5-A13F-40E9-9AE2-C817FE0AF845}" destId="{AAC462FA-7774-44FE-9053-8829CB1E276D}" srcOrd="0" destOrd="0" parTransId="{12D77276-BDEC-4144-8DD0-BF563432695B}" sibTransId="{6E7B2D38-5849-4DF1-A3C9-2DDDA48B7D79}"/>
    <dgm:cxn modelId="{E58DCE65-F63B-4787-8F10-AAA22A6A1FF0}" type="presParOf" srcId="{5395EDE5-CBCC-4E4E-8728-55AD8C3F1881}" destId="{BCA8B1CC-7C06-42CE-92C4-0E82805A8046}" srcOrd="0" destOrd="0" presId="urn:microsoft.com/office/officeart/2005/8/layout/chevron2"/>
    <dgm:cxn modelId="{0347E861-E2CE-4949-B100-5DAE4A922304}" type="presParOf" srcId="{BCA8B1CC-7C06-42CE-92C4-0E82805A8046}" destId="{C828956A-C3C5-4E11-A785-74981FA0A09A}" srcOrd="0" destOrd="0" presId="urn:microsoft.com/office/officeart/2005/8/layout/chevron2"/>
    <dgm:cxn modelId="{D6C11788-0B13-46F5-B5CA-B10E6BE43B36}" type="presParOf" srcId="{BCA8B1CC-7C06-42CE-92C4-0E82805A8046}" destId="{A49D8AC9-38EB-4C96-AB21-84CC09C1074F}" srcOrd="1" destOrd="0" presId="urn:microsoft.com/office/officeart/2005/8/layout/chevron2"/>
    <dgm:cxn modelId="{EBC38CC2-9B73-4383-83EC-A3809DBC3D72}" type="presParOf" srcId="{5395EDE5-CBCC-4E4E-8728-55AD8C3F1881}" destId="{432E757D-2DCB-4FDA-A4DA-4617329FDCEE}" srcOrd="1" destOrd="0" presId="urn:microsoft.com/office/officeart/2005/8/layout/chevron2"/>
    <dgm:cxn modelId="{7C8247F9-8E9E-4976-88E4-90D588AB9887}" type="presParOf" srcId="{5395EDE5-CBCC-4E4E-8728-55AD8C3F1881}" destId="{A571F31A-56C3-4BFA-AA0B-C2661EB7E4B0}" srcOrd="2" destOrd="0" presId="urn:microsoft.com/office/officeart/2005/8/layout/chevron2"/>
    <dgm:cxn modelId="{757BE13E-8EF7-4BDE-BA3E-DB4971D4D25E}" type="presParOf" srcId="{A571F31A-56C3-4BFA-AA0B-C2661EB7E4B0}" destId="{F4DE6904-8D16-42B0-AB42-F1B4B1838139}" srcOrd="0" destOrd="0" presId="urn:microsoft.com/office/officeart/2005/8/layout/chevron2"/>
    <dgm:cxn modelId="{7D03DD51-3B17-4D7D-B38D-D62D86E75DE6}" type="presParOf" srcId="{A571F31A-56C3-4BFA-AA0B-C2661EB7E4B0}" destId="{F052CB89-003D-42E0-B73C-71C0848609B1}" srcOrd="1" destOrd="0" presId="urn:microsoft.com/office/officeart/2005/8/layout/chevron2"/>
    <dgm:cxn modelId="{A35F2393-C375-4A7B-B4C8-75B8ECD4C8F8}" type="presParOf" srcId="{5395EDE5-CBCC-4E4E-8728-55AD8C3F1881}" destId="{443B9A1A-E570-4B10-8ED3-0112C2CAD151}" srcOrd="3" destOrd="0" presId="urn:microsoft.com/office/officeart/2005/8/layout/chevron2"/>
    <dgm:cxn modelId="{65CB429E-8B3D-4F76-BEEB-C3FFAD7CE050}" type="presParOf" srcId="{5395EDE5-CBCC-4E4E-8728-55AD8C3F1881}" destId="{F4CF6A85-6185-4DF4-AB2B-F0C172E2A2A9}" srcOrd="4" destOrd="0" presId="urn:microsoft.com/office/officeart/2005/8/layout/chevron2"/>
    <dgm:cxn modelId="{85DA76D3-BD5F-4F03-B520-69A99CF01B1C}" type="presParOf" srcId="{F4CF6A85-6185-4DF4-AB2B-F0C172E2A2A9}" destId="{6348AE85-09E4-4E97-AB67-741688826F2B}" srcOrd="0" destOrd="0" presId="urn:microsoft.com/office/officeart/2005/8/layout/chevron2"/>
    <dgm:cxn modelId="{C7023841-53CB-4346-B73D-8F22ED4A38DD}" type="presParOf" srcId="{F4CF6A85-6185-4DF4-AB2B-F0C172E2A2A9}" destId="{BFB8456D-4048-4FCB-BD24-CED8366F43C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6169CBD-6731-4978-8C39-96D688DE1889}" type="doc">
      <dgm:prSet loTypeId="urn:microsoft.com/office/officeart/2005/8/layout/vList2" loCatId="list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C3107FD0-0EAF-45D8-8917-D1CF2D8F3D48}">
      <dgm:prSet phldrT="[Текст]"/>
      <dgm:spPr/>
      <dgm:t>
        <a:bodyPr/>
        <a:lstStyle/>
        <a:p>
          <a:r>
            <a:rPr lang="ru-RU" b="1" dirty="0" smtClean="0"/>
            <a:t>30 консультационных центров методической, психолого-педагогической, диагностической и консультативной помощи родителям;</a:t>
          </a:r>
          <a:endParaRPr lang="ru-RU" b="1" dirty="0"/>
        </a:p>
      </dgm:t>
    </dgm:pt>
    <dgm:pt modelId="{4D16277D-1FB1-486F-A014-217ACDAD3CDE}" type="parTrans" cxnId="{F614F089-DD68-436E-BFAD-0AD479FA8485}">
      <dgm:prSet/>
      <dgm:spPr/>
      <dgm:t>
        <a:bodyPr/>
        <a:lstStyle/>
        <a:p>
          <a:endParaRPr lang="ru-RU" b="1"/>
        </a:p>
      </dgm:t>
    </dgm:pt>
    <dgm:pt modelId="{12E1A541-933D-418B-9F6E-6AC54370263F}" type="sibTrans" cxnId="{F614F089-DD68-436E-BFAD-0AD479FA8485}">
      <dgm:prSet/>
      <dgm:spPr/>
      <dgm:t>
        <a:bodyPr/>
        <a:lstStyle/>
        <a:p>
          <a:endParaRPr lang="ru-RU" b="1"/>
        </a:p>
      </dgm:t>
    </dgm:pt>
    <dgm:pt modelId="{484484BD-5E2E-4AF1-BF2D-2A2372F5B53C}">
      <dgm:prSet/>
      <dgm:spPr/>
      <dgm:t>
        <a:bodyPr/>
        <a:lstStyle/>
        <a:p>
          <a:r>
            <a:rPr lang="ru-RU" b="1" dirty="0" smtClean="0">
              <a:solidFill>
                <a:srgbClr val="FF0000"/>
              </a:solidFill>
            </a:rPr>
            <a:t>40 % детей, </a:t>
          </a:r>
          <a:r>
            <a:rPr lang="ru-RU" b="1" dirty="0" smtClean="0"/>
            <a:t>родители которых </a:t>
          </a:r>
          <a:r>
            <a:rPr lang="ru-RU" b="1" dirty="0" smtClean="0">
              <a:solidFill>
                <a:srgbClr val="FF0000"/>
              </a:solidFill>
            </a:rPr>
            <a:t>вовлечены</a:t>
          </a:r>
          <a:r>
            <a:rPr lang="ru-RU" b="1" dirty="0" smtClean="0"/>
            <a:t> в учебно-воспитательную и организационную деятельность образовательных организаций.</a:t>
          </a:r>
          <a:endParaRPr lang="ru-RU" b="1" dirty="0"/>
        </a:p>
      </dgm:t>
    </dgm:pt>
    <dgm:pt modelId="{9A0259CB-9870-4777-9F2F-0B1DB6B604AC}" type="parTrans" cxnId="{CC3E5F3F-CC1F-4329-9A77-513BD542D8B0}">
      <dgm:prSet/>
      <dgm:spPr/>
      <dgm:t>
        <a:bodyPr/>
        <a:lstStyle/>
        <a:p>
          <a:endParaRPr lang="ru-RU" b="1"/>
        </a:p>
      </dgm:t>
    </dgm:pt>
    <dgm:pt modelId="{01F8F79B-492E-4B8D-865C-E100E4D48660}" type="sibTrans" cxnId="{CC3E5F3F-CC1F-4329-9A77-513BD542D8B0}">
      <dgm:prSet/>
      <dgm:spPr/>
      <dgm:t>
        <a:bodyPr/>
        <a:lstStyle/>
        <a:p>
          <a:endParaRPr lang="ru-RU" b="1"/>
        </a:p>
      </dgm:t>
    </dgm:pt>
    <dgm:pt modelId="{2723519B-5FC5-4476-924E-69EC5EAAE2FC}" type="pres">
      <dgm:prSet presAssocID="{A6169CBD-6731-4978-8C39-96D688DE188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B26FC50-D648-4139-98E2-CA0B05AD0F9C}" type="pres">
      <dgm:prSet presAssocID="{C3107FD0-0EAF-45D8-8917-D1CF2D8F3D48}" presName="parentText" presStyleLbl="node1" presStyleIdx="0" presStyleCnt="2" custLinFactY="-13587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0A1AF8-132F-4BFC-A5E8-C4D453562B87}" type="pres">
      <dgm:prSet presAssocID="{12E1A541-933D-418B-9F6E-6AC54370263F}" presName="spacer" presStyleCnt="0"/>
      <dgm:spPr/>
      <dgm:t>
        <a:bodyPr/>
        <a:lstStyle/>
        <a:p>
          <a:endParaRPr lang="ru-RU"/>
        </a:p>
      </dgm:t>
    </dgm:pt>
    <dgm:pt modelId="{E493AC29-7EF1-4AB9-9E66-677614C47E43}" type="pres">
      <dgm:prSet presAssocID="{484484BD-5E2E-4AF1-BF2D-2A2372F5B53C}" presName="parentText" presStyleLbl="node1" presStyleIdx="1" presStyleCnt="2" custLinFactY="4360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627C0A-5DB2-48EB-9E3F-3D7AD05CD88B}" type="presOf" srcId="{C3107FD0-0EAF-45D8-8917-D1CF2D8F3D48}" destId="{6B26FC50-D648-4139-98E2-CA0B05AD0F9C}" srcOrd="0" destOrd="0" presId="urn:microsoft.com/office/officeart/2005/8/layout/vList2"/>
    <dgm:cxn modelId="{CC3E5F3F-CC1F-4329-9A77-513BD542D8B0}" srcId="{A6169CBD-6731-4978-8C39-96D688DE1889}" destId="{484484BD-5E2E-4AF1-BF2D-2A2372F5B53C}" srcOrd="1" destOrd="0" parTransId="{9A0259CB-9870-4777-9F2F-0B1DB6B604AC}" sibTransId="{01F8F79B-492E-4B8D-865C-E100E4D48660}"/>
    <dgm:cxn modelId="{EBF0862E-966A-4386-AFF0-CB53B984C8CB}" type="presOf" srcId="{484484BD-5E2E-4AF1-BF2D-2A2372F5B53C}" destId="{E493AC29-7EF1-4AB9-9E66-677614C47E43}" srcOrd="0" destOrd="0" presId="urn:microsoft.com/office/officeart/2005/8/layout/vList2"/>
    <dgm:cxn modelId="{F614F089-DD68-436E-BFAD-0AD479FA8485}" srcId="{A6169CBD-6731-4978-8C39-96D688DE1889}" destId="{C3107FD0-0EAF-45D8-8917-D1CF2D8F3D48}" srcOrd="0" destOrd="0" parTransId="{4D16277D-1FB1-486F-A014-217ACDAD3CDE}" sibTransId="{12E1A541-933D-418B-9F6E-6AC54370263F}"/>
    <dgm:cxn modelId="{9CCD781E-66A4-453C-8620-2B4D5969F563}" type="presOf" srcId="{A6169CBD-6731-4978-8C39-96D688DE1889}" destId="{2723519B-5FC5-4476-924E-69EC5EAAE2FC}" srcOrd="0" destOrd="0" presId="urn:microsoft.com/office/officeart/2005/8/layout/vList2"/>
    <dgm:cxn modelId="{4BCCA23E-76DC-46FE-9CEE-1C61D20273EF}" type="presParOf" srcId="{2723519B-5FC5-4476-924E-69EC5EAAE2FC}" destId="{6B26FC50-D648-4139-98E2-CA0B05AD0F9C}" srcOrd="0" destOrd="0" presId="urn:microsoft.com/office/officeart/2005/8/layout/vList2"/>
    <dgm:cxn modelId="{94647865-67CE-422B-A5E8-1FB941E8F7CF}" type="presParOf" srcId="{2723519B-5FC5-4476-924E-69EC5EAAE2FC}" destId="{A10A1AF8-132F-4BFC-A5E8-C4D453562B87}" srcOrd="1" destOrd="0" presId="urn:microsoft.com/office/officeart/2005/8/layout/vList2"/>
    <dgm:cxn modelId="{966F3DFA-3D31-41DA-858F-1079FF1C69BA}" type="presParOf" srcId="{2723519B-5FC5-4476-924E-69EC5EAAE2FC}" destId="{E493AC29-7EF1-4AB9-9E66-677614C47E4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E524E8-6735-496C-8126-79B2DE0607B4}">
      <dsp:nvSpPr>
        <dsp:cNvPr id="0" name=""/>
        <dsp:cNvSpPr/>
      </dsp:nvSpPr>
      <dsp:spPr>
        <a:xfrm>
          <a:off x="0" y="176291"/>
          <a:ext cx="8229600" cy="205356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Обеспечение глобальной </a:t>
          </a:r>
          <a:r>
            <a:rPr lang="ru-RU" sz="23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конкурентноспособности</a:t>
          </a:r>
          <a:r>
            <a:rPr lang="ru-RU" sz="2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российского образования, вхождение РФ в число 10 ведущих стран мира по качеству общего образования</a:t>
          </a:r>
          <a:endParaRPr lang="ru-RU" sz="2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0247" y="276538"/>
        <a:ext cx="8029106" cy="1853075"/>
      </dsp:txXfrm>
    </dsp:sp>
    <dsp:sp modelId="{D59EA2B7-E239-4A61-9FCA-4BA80F6C2F18}">
      <dsp:nvSpPr>
        <dsp:cNvPr id="0" name=""/>
        <dsp:cNvSpPr/>
      </dsp:nvSpPr>
      <dsp:spPr>
        <a:xfrm>
          <a:off x="0" y="2472392"/>
          <a:ext cx="8229600" cy="2053569"/>
        </a:xfrm>
        <a:prstGeom prst="roundRect">
          <a:avLst/>
        </a:prstGeom>
        <a:gradFill rotWithShape="0">
          <a:gsLst>
            <a:gs pos="0">
              <a:schemeClr val="accent4">
                <a:hueOff val="1218040"/>
                <a:satOff val="-21072"/>
                <a:lumOff val="-4510"/>
                <a:alphaOff val="0"/>
                <a:shade val="15000"/>
                <a:satMod val="180000"/>
              </a:schemeClr>
            </a:gs>
            <a:gs pos="50000">
              <a:schemeClr val="accent4">
                <a:hueOff val="1218040"/>
                <a:satOff val="-21072"/>
                <a:lumOff val="-4510"/>
                <a:alphaOff val="0"/>
                <a:shade val="45000"/>
                <a:satMod val="170000"/>
              </a:schemeClr>
            </a:gs>
            <a:gs pos="70000">
              <a:schemeClr val="accent4">
                <a:hueOff val="1218040"/>
                <a:satOff val="-21072"/>
                <a:lumOff val="-451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1218040"/>
                <a:satOff val="-21072"/>
                <a:lumOff val="-451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Воспитание гармонично развитой и социально ответственной личности на основе духовно-нравственных ценностей народов РФ, исторических и национально-культурных традиций</a:t>
          </a:r>
          <a:endParaRPr lang="ru-RU" sz="2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0247" y="2572639"/>
        <a:ext cx="8029106" cy="18530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ED6859-AC13-41BD-A71F-E2D4DBC91BED}">
      <dsp:nvSpPr>
        <dsp:cNvPr id="0" name=""/>
        <dsp:cNvSpPr/>
      </dsp:nvSpPr>
      <dsp:spPr>
        <a:xfrm>
          <a:off x="0" y="1204"/>
          <a:ext cx="8856984" cy="57572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l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effectLst/>
            </a:rPr>
            <a:t>«Современная школа».</a:t>
          </a:r>
          <a:endParaRPr lang="ru-RU" sz="3200" b="1" kern="1200" dirty="0">
            <a:effectLst/>
          </a:endParaRPr>
        </a:p>
      </dsp:txBody>
      <dsp:txXfrm>
        <a:off x="28104" y="29308"/>
        <a:ext cx="8800776" cy="519514"/>
      </dsp:txXfrm>
    </dsp:sp>
    <dsp:sp modelId="{CAC86267-722E-44F4-9B91-954F43AF2C4F}">
      <dsp:nvSpPr>
        <dsp:cNvPr id="0" name=""/>
        <dsp:cNvSpPr/>
      </dsp:nvSpPr>
      <dsp:spPr>
        <a:xfrm>
          <a:off x="0" y="586010"/>
          <a:ext cx="8856984" cy="57572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l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>
              <a:effectLst/>
            </a:rPr>
            <a:t>«Успех каждого ребенка».</a:t>
          </a:r>
          <a:endParaRPr lang="ru-RU" sz="3200" b="1" kern="1200" dirty="0" smtClean="0">
            <a:effectLst/>
          </a:endParaRPr>
        </a:p>
      </dsp:txBody>
      <dsp:txXfrm>
        <a:off x="28104" y="614114"/>
        <a:ext cx="8800776" cy="519514"/>
      </dsp:txXfrm>
    </dsp:sp>
    <dsp:sp modelId="{41B6231A-5407-44C4-9E57-128FDF7ED678}">
      <dsp:nvSpPr>
        <dsp:cNvPr id="0" name=""/>
        <dsp:cNvSpPr/>
      </dsp:nvSpPr>
      <dsp:spPr>
        <a:xfrm>
          <a:off x="0" y="1170817"/>
          <a:ext cx="8856984" cy="57572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l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effectLst/>
            </a:rPr>
            <a:t>«Поддержка семей, имеющих детей».</a:t>
          </a:r>
        </a:p>
      </dsp:txBody>
      <dsp:txXfrm>
        <a:off x="28104" y="1198921"/>
        <a:ext cx="8800776" cy="519514"/>
      </dsp:txXfrm>
    </dsp:sp>
    <dsp:sp modelId="{D58BC0DF-1025-45CE-B7F8-1CFA6B79ED17}">
      <dsp:nvSpPr>
        <dsp:cNvPr id="0" name=""/>
        <dsp:cNvSpPr/>
      </dsp:nvSpPr>
      <dsp:spPr>
        <a:xfrm>
          <a:off x="0" y="1755624"/>
          <a:ext cx="8856984" cy="57572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l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>
              <a:effectLst/>
            </a:rPr>
            <a:t>«Цифровая образовательная среда». </a:t>
          </a:r>
          <a:endParaRPr lang="ru-RU" sz="3200" b="1" kern="1200" dirty="0" smtClean="0">
            <a:effectLst/>
          </a:endParaRPr>
        </a:p>
      </dsp:txBody>
      <dsp:txXfrm>
        <a:off x="28104" y="1783728"/>
        <a:ext cx="8800776" cy="519514"/>
      </dsp:txXfrm>
    </dsp:sp>
    <dsp:sp modelId="{507952E1-1425-4226-9E53-DD81A40DC6E5}">
      <dsp:nvSpPr>
        <dsp:cNvPr id="0" name=""/>
        <dsp:cNvSpPr/>
      </dsp:nvSpPr>
      <dsp:spPr>
        <a:xfrm>
          <a:off x="0" y="2340430"/>
          <a:ext cx="8856984" cy="57572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l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effectLst/>
            </a:rPr>
            <a:t>«Учитель будущего». </a:t>
          </a:r>
        </a:p>
      </dsp:txBody>
      <dsp:txXfrm>
        <a:off x="28104" y="2368534"/>
        <a:ext cx="8800776" cy="519514"/>
      </dsp:txXfrm>
    </dsp:sp>
    <dsp:sp modelId="{1D8BEE06-6A1B-4BF2-AAB3-180819287B5A}">
      <dsp:nvSpPr>
        <dsp:cNvPr id="0" name=""/>
        <dsp:cNvSpPr/>
      </dsp:nvSpPr>
      <dsp:spPr>
        <a:xfrm>
          <a:off x="0" y="2925237"/>
          <a:ext cx="8856984" cy="57572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l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>
              <a:effectLst/>
            </a:rPr>
            <a:t>«Молодые профессионалы». </a:t>
          </a:r>
          <a:endParaRPr lang="ru-RU" sz="3200" b="1" kern="1200" dirty="0" smtClean="0">
            <a:effectLst/>
          </a:endParaRPr>
        </a:p>
      </dsp:txBody>
      <dsp:txXfrm>
        <a:off x="28104" y="2953341"/>
        <a:ext cx="8800776" cy="519514"/>
      </dsp:txXfrm>
    </dsp:sp>
    <dsp:sp modelId="{B49D60EC-97CA-4744-AC86-51E55045C7B8}">
      <dsp:nvSpPr>
        <dsp:cNvPr id="0" name=""/>
        <dsp:cNvSpPr/>
      </dsp:nvSpPr>
      <dsp:spPr>
        <a:xfrm>
          <a:off x="0" y="3510044"/>
          <a:ext cx="8856984" cy="57572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l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>
              <a:effectLst/>
            </a:rPr>
            <a:t>«Новые возможности для каждого». </a:t>
          </a:r>
          <a:endParaRPr lang="ru-RU" sz="3200" b="1" kern="1200" dirty="0" smtClean="0">
            <a:effectLst/>
          </a:endParaRPr>
        </a:p>
      </dsp:txBody>
      <dsp:txXfrm>
        <a:off x="28104" y="3538148"/>
        <a:ext cx="8800776" cy="519514"/>
      </dsp:txXfrm>
    </dsp:sp>
    <dsp:sp modelId="{6E2C262C-3970-43F4-BEA1-51053946167F}">
      <dsp:nvSpPr>
        <dsp:cNvPr id="0" name=""/>
        <dsp:cNvSpPr/>
      </dsp:nvSpPr>
      <dsp:spPr>
        <a:xfrm>
          <a:off x="0" y="4094850"/>
          <a:ext cx="8856984" cy="57572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l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>
              <a:effectLst/>
            </a:rPr>
            <a:t>«Социальная активность». </a:t>
          </a:r>
          <a:endParaRPr lang="ru-RU" sz="3200" b="1" kern="1200" dirty="0" smtClean="0">
            <a:effectLst/>
          </a:endParaRPr>
        </a:p>
      </dsp:txBody>
      <dsp:txXfrm>
        <a:off x="28104" y="4122954"/>
        <a:ext cx="8800776" cy="519514"/>
      </dsp:txXfrm>
    </dsp:sp>
    <dsp:sp modelId="{7BB00375-04DE-4423-AD47-B20C55F3A248}">
      <dsp:nvSpPr>
        <dsp:cNvPr id="0" name=""/>
        <dsp:cNvSpPr/>
      </dsp:nvSpPr>
      <dsp:spPr>
        <a:xfrm>
          <a:off x="0" y="4680861"/>
          <a:ext cx="8856984" cy="57572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l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>
              <a:effectLst/>
            </a:rPr>
            <a:t>«Экспорт образования». </a:t>
          </a:r>
          <a:r>
            <a:rPr lang="ru-RU" sz="2400" b="1" kern="1200" smtClean="0">
              <a:effectLst/>
            </a:rPr>
            <a:t>( ДЛЯ ВУЗов) </a:t>
          </a:r>
          <a:endParaRPr lang="ru-RU" sz="3200" b="1" kern="1200" dirty="0" smtClean="0">
            <a:effectLst/>
          </a:endParaRPr>
        </a:p>
      </dsp:txBody>
      <dsp:txXfrm>
        <a:off x="28104" y="4708965"/>
        <a:ext cx="8800776" cy="5195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08391A-28B7-4469-8A7D-EFB23E7795EE}">
      <dsp:nvSpPr>
        <dsp:cNvPr id="0" name=""/>
        <dsp:cNvSpPr/>
      </dsp:nvSpPr>
      <dsp:spPr>
        <a:xfrm>
          <a:off x="0" y="81355"/>
          <a:ext cx="8640960" cy="58052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обновление методик, стандарта и технологий обучения;</a:t>
          </a:r>
          <a:endParaRPr lang="ru-RU" sz="24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339" y="109694"/>
        <a:ext cx="8584282" cy="523843"/>
      </dsp:txXfrm>
    </dsp:sp>
    <dsp:sp modelId="{3E022580-9493-4FFD-9FE9-8E1324640275}">
      <dsp:nvSpPr>
        <dsp:cNvPr id="0" name=""/>
        <dsp:cNvSpPr/>
      </dsp:nvSpPr>
      <dsp:spPr>
        <a:xfrm>
          <a:off x="0" y="898503"/>
          <a:ext cx="8640960" cy="160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условий для освоения обучающимися отдельных предметов и образовательных модулей, основанных на принципах выбора ребенка, а также применения механизмов сетевой формы реализации;</a:t>
          </a:r>
          <a:endParaRPr lang="ru-RU" sz="24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8590" y="977093"/>
        <a:ext cx="8483780" cy="1452740"/>
      </dsp:txXfrm>
    </dsp:sp>
    <dsp:sp modelId="{27B62D67-68B6-4BB3-9B82-87BC2CBD7EA0}">
      <dsp:nvSpPr>
        <dsp:cNvPr id="0" name=""/>
        <dsp:cNvSpPr/>
      </dsp:nvSpPr>
      <dsp:spPr>
        <a:xfrm>
          <a:off x="0" y="2692743"/>
          <a:ext cx="8640960" cy="4274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новых мест в общеобразовательных организациях</a:t>
          </a:r>
          <a:r>
            <a:rPr lang="ru-RU" sz="2400" b="1" kern="1200" dirty="0" smtClean="0"/>
            <a:t>;</a:t>
          </a:r>
          <a:endParaRPr lang="ru-RU" sz="2400" b="1" kern="1200" dirty="0"/>
        </a:p>
      </dsp:txBody>
      <dsp:txXfrm>
        <a:off x="20867" y="2713610"/>
        <a:ext cx="8599226" cy="385731"/>
      </dsp:txXfrm>
    </dsp:sp>
    <dsp:sp modelId="{495B50AC-F832-487C-BF34-E42129739112}">
      <dsp:nvSpPr>
        <dsp:cNvPr id="0" name=""/>
        <dsp:cNvSpPr/>
      </dsp:nvSpPr>
      <dsp:spPr>
        <a:xfrm>
          <a:off x="0" y="3304529"/>
          <a:ext cx="8640960" cy="93454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сети новостроек – региональных центров образования</a:t>
          </a:r>
          <a:r>
            <a:rPr lang="ru-RU" sz="2400" b="1" kern="1200" dirty="0" smtClean="0">
              <a:solidFill>
                <a:schemeClr val="tx1"/>
              </a:solidFill>
            </a:rPr>
            <a:t>;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45621" y="3350150"/>
        <a:ext cx="8549718" cy="843300"/>
      </dsp:txXfrm>
    </dsp:sp>
    <dsp:sp modelId="{DDACE3CA-0C66-46A8-B54F-6A85C9B62720}">
      <dsp:nvSpPr>
        <dsp:cNvPr id="0" name=""/>
        <dsp:cNvSpPr/>
      </dsp:nvSpPr>
      <dsp:spPr>
        <a:xfrm>
          <a:off x="0" y="4373286"/>
          <a:ext cx="8640960" cy="77153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подготовки педагогических кадров по обновленным программам повышения квалификации.</a:t>
          </a:r>
          <a:endParaRPr lang="ru-RU" sz="24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663" y="4410949"/>
        <a:ext cx="8565634" cy="6962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A0FA7C-AE15-4342-B353-620A28E9AED0}">
      <dsp:nvSpPr>
        <dsp:cNvPr id="0" name=""/>
        <dsp:cNvSpPr/>
      </dsp:nvSpPr>
      <dsp:spPr>
        <a:xfrm>
          <a:off x="0" y="0"/>
          <a:ext cx="8229600" cy="119939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Не ниже 10 места в мире - результат Российской Федерацией в международном исследовании PISA (математическая, читательская и естественнонаучная грамотность);</a:t>
          </a:r>
          <a:endParaRPr lang="ru-RU" sz="1800" b="1" kern="1200" dirty="0"/>
        </a:p>
      </dsp:txBody>
      <dsp:txXfrm>
        <a:off x="58550" y="58550"/>
        <a:ext cx="8112500" cy="1082295"/>
      </dsp:txXfrm>
    </dsp:sp>
    <dsp:sp modelId="{807F0BF5-B1FF-4879-AF23-9C8003AA4FBF}">
      <dsp:nvSpPr>
        <dsp:cNvPr id="0" name=""/>
        <dsp:cNvSpPr/>
      </dsp:nvSpPr>
      <dsp:spPr>
        <a:xfrm>
          <a:off x="0" y="802654"/>
          <a:ext cx="8229600" cy="68817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376 тыс. новых мест создано в общеобразовательных организациях в субъектах Российской Федерации;</a:t>
          </a:r>
          <a:endParaRPr lang="ru-RU" sz="1800" b="1" kern="1200" dirty="0"/>
        </a:p>
      </dsp:txBody>
      <dsp:txXfrm>
        <a:off x="33594" y="836248"/>
        <a:ext cx="8162412" cy="620987"/>
      </dsp:txXfrm>
    </dsp:sp>
    <dsp:sp modelId="{BB631DF3-55A4-4FE2-BF30-AFA61C346EC9}">
      <dsp:nvSpPr>
        <dsp:cNvPr id="0" name=""/>
        <dsp:cNvSpPr/>
      </dsp:nvSpPr>
      <dsp:spPr>
        <a:xfrm>
          <a:off x="0" y="1646856"/>
          <a:ext cx="8229600" cy="169751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</a:rPr>
            <a:t>В 10 тыс. общеобразовательных организаций, расположенных в сельской местности и поселках городского типа, обновлена МТБ для центров коллективного пользования технологического и гуманитарного образования;</a:t>
          </a:r>
          <a:endParaRPr lang="ru-RU" sz="1800" b="1" kern="1200" dirty="0">
            <a:solidFill>
              <a:srgbClr val="C00000"/>
            </a:solidFill>
          </a:endParaRPr>
        </a:p>
      </dsp:txBody>
      <dsp:txXfrm>
        <a:off x="82866" y="1729722"/>
        <a:ext cx="8063868" cy="1531778"/>
      </dsp:txXfrm>
    </dsp:sp>
    <dsp:sp modelId="{D512E4E4-7AA6-4DC6-A40A-4788F98FE337}">
      <dsp:nvSpPr>
        <dsp:cNvPr id="0" name=""/>
        <dsp:cNvSpPr/>
      </dsp:nvSpPr>
      <dsp:spPr>
        <a:xfrm>
          <a:off x="0" y="3614280"/>
          <a:ext cx="8229600" cy="157239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</a:rPr>
            <a:t>100 % обучающихся охвачено обновленными программами, позволяющими сформировать ключевые цифровые навыки, навыки в области </a:t>
          </a:r>
          <a:r>
            <a:rPr lang="ru-RU" sz="1800" b="1" u="sng" kern="1200" dirty="0" smtClean="0">
              <a:solidFill>
                <a:srgbClr val="C00000"/>
              </a:solidFill>
            </a:rPr>
            <a:t>финансовых,</a:t>
          </a:r>
          <a:r>
            <a:rPr lang="ru-RU" sz="1800" b="1" kern="1200" dirty="0" smtClean="0">
              <a:solidFill>
                <a:srgbClr val="C00000"/>
              </a:solidFill>
            </a:rPr>
            <a:t> общекультурных, гибких компетенций, отвечающие вызовам современности.</a:t>
          </a:r>
          <a:endParaRPr lang="ru-RU" sz="1800" b="1" kern="1200" dirty="0">
            <a:solidFill>
              <a:srgbClr val="C00000"/>
            </a:solidFill>
          </a:endParaRPr>
        </a:p>
      </dsp:txBody>
      <dsp:txXfrm>
        <a:off x="76758" y="3691038"/>
        <a:ext cx="8076084" cy="14188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28956A-C3C5-4E11-A785-74981FA0A09A}">
      <dsp:nvSpPr>
        <dsp:cNvPr id="0" name=""/>
        <dsp:cNvSpPr/>
      </dsp:nvSpPr>
      <dsp:spPr>
        <a:xfrm rot="5400000">
          <a:off x="-245635" y="246082"/>
          <a:ext cx="1637567" cy="11462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573596"/>
        <a:ext cx="1146297" cy="491270"/>
      </dsp:txXfrm>
    </dsp:sp>
    <dsp:sp modelId="{A49D8AC9-38EB-4C96-AB21-84CC09C1074F}">
      <dsp:nvSpPr>
        <dsp:cNvPr id="0" name=""/>
        <dsp:cNvSpPr/>
      </dsp:nvSpPr>
      <dsp:spPr>
        <a:xfrm rot="5400000">
          <a:off x="4155739" y="-300899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b="1" kern="1200" dirty="0" smtClean="0">
              <a:latin typeface="Times New Roman" pitchFamily="18" charset="0"/>
              <a:cs typeface="Times New Roman" pitchFamily="18" charset="0"/>
            </a:rPr>
            <a:t>80% детей в возрасте от 5 до 18 лет охвачены дополнительным образованием</a:t>
          </a:r>
          <a:endParaRPr lang="ru-RU" sz="23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146298" y="52408"/>
        <a:ext cx="7031341" cy="960496"/>
      </dsp:txXfrm>
    </dsp:sp>
    <dsp:sp modelId="{F4DE6904-8D16-42B0-AB42-F1B4B1838139}">
      <dsp:nvSpPr>
        <dsp:cNvPr id="0" name=""/>
        <dsp:cNvSpPr/>
      </dsp:nvSpPr>
      <dsp:spPr>
        <a:xfrm rot="5400000">
          <a:off x="-245635" y="1689832"/>
          <a:ext cx="1637567" cy="11462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2017346"/>
        <a:ext cx="1146297" cy="491270"/>
      </dsp:txXfrm>
    </dsp:sp>
    <dsp:sp modelId="{F052CB89-003D-42E0-B73C-71C0848609B1}">
      <dsp:nvSpPr>
        <dsp:cNvPr id="0" name=""/>
        <dsp:cNvSpPr/>
      </dsp:nvSpPr>
      <dsp:spPr>
        <a:xfrm rot="5400000">
          <a:off x="4155739" y="-156524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b="1" kern="1200" dirty="0" smtClean="0">
              <a:latin typeface="Times New Roman" pitchFamily="18" charset="0"/>
              <a:cs typeface="Times New Roman" pitchFamily="18" charset="0"/>
            </a:rPr>
            <a:t>225 детских технопарков «</a:t>
          </a:r>
          <a:r>
            <a:rPr lang="ru-RU" sz="2300" b="1" kern="1200" dirty="0" err="1" smtClean="0">
              <a:latin typeface="Times New Roman" pitchFamily="18" charset="0"/>
              <a:cs typeface="Times New Roman" pitchFamily="18" charset="0"/>
            </a:rPr>
            <a:t>Кванториум</a:t>
          </a:r>
          <a:r>
            <a:rPr lang="ru-RU" sz="2300" b="1" kern="1200" dirty="0" smtClean="0">
              <a:latin typeface="Times New Roman" pitchFamily="18" charset="0"/>
              <a:cs typeface="Times New Roman" pitchFamily="18" charset="0"/>
            </a:rPr>
            <a:t>» и 900 тыс. новых </a:t>
          </a:r>
          <a:r>
            <a:rPr lang="ru-RU" sz="2300" b="1" kern="1200" dirty="0" err="1" smtClean="0">
              <a:latin typeface="Times New Roman" pitchFamily="18" charset="0"/>
              <a:cs typeface="Times New Roman" pitchFamily="18" charset="0"/>
            </a:rPr>
            <a:t>ученико-мест</a:t>
          </a:r>
          <a:r>
            <a:rPr lang="ru-RU" sz="2300" b="1" kern="1200" dirty="0" smtClean="0">
              <a:latin typeface="Times New Roman" pitchFamily="18" charset="0"/>
              <a:cs typeface="Times New Roman" pitchFamily="18" charset="0"/>
            </a:rPr>
            <a:t> дополнительного образования</a:t>
          </a:r>
          <a:endParaRPr lang="ru-RU" sz="23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146298" y="1496158"/>
        <a:ext cx="7031341" cy="960496"/>
      </dsp:txXfrm>
    </dsp:sp>
    <dsp:sp modelId="{6348AE85-09E4-4E97-AB67-741688826F2B}">
      <dsp:nvSpPr>
        <dsp:cNvPr id="0" name=""/>
        <dsp:cNvSpPr/>
      </dsp:nvSpPr>
      <dsp:spPr>
        <a:xfrm rot="5400000">
          <a:off x="-245635" y="3133581"/>
          <a:ext cx="1637567" cy="11462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3461095"/>
        <a:ext cx="1146297" cy="491270"/>
      </dsp:txXfrm>
    </dsp:sp>
    <dsp:sp modelId="{BFB8456D-4048-4FCB-BD24-CED8366F43C3}">
      <dsp:nvSpPr>
        <dsp:cNvPr id="0" name=""/>
        <dsp:cNvSpPr/>
      </dsp:nvSpPr>
      <dsp:spPr>
        <a:xfrm rot="5400000">
          <a:off x="4155739" y="-121495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b="1" kern="1200" dirty="0" smtClean="0">
              <a:latin typeface="Times New Roman" pitchFamily="18" charset="0"/>
              <a:cs typeface="Times New Roman" pitchFamily="18" charset="0"/>
            </a:rPr>
            <a:t>во всех регионах функционируют региональные центры выявления и поддержки детей, проявивших выдающиеся способности</a:t>
          </a:r>
          <a:endParaRPr lang="ru-RU" sz="23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146298" y="2939907"/>
        <a:ext cx="7031341" cy="96049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26FC50-D648-4139-98E2-CA0B05AD0F9C}">
      <dsp:nvSpPr>
        <dsp:cNvPr id="0" name=""/>
        <dsp:cNvSpPr/>
      </dsp:nvSpPr>
      <dsp:spPr>
        <a:xfrm>
          <a:off x="0" y="146577"/>
          <a:ext cx="8229600" cy="1764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/>
            <a:t>30 консультационных центров методической, психолого-педагогической, диагностической и консультативной помощи родителям;</a:t>
          </a:r>
          <a:endParaRPr lang="ru-RU" sz="2600" b="1" kern="1200" dirty="0"/>
        </a:p>
      </dsp:txBody>
      <dsp:txXfrm>
        <a:off x="86129" y="232706"/>
        <a:ext cx="8057342" cy="1592102"/>
      </dsp:txXfrm>
    </dsp:sp>
    <dsp:sp modelId="{E493AC29-7EF1-4AB9-9E66-677614C47E43}">
      <dsp:nvSpPr>
        <dsp:cNvPr id="0" name=""/>
        <dsp:cNvSpPr/>
      </dsp:nvSpPr>
      <dsp:spPr>
        <a:xfrm>
          <a:off x="0" y="2452227"/>
          <a:ext cx="8229600" cy="1764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rgbClr val="FF0000"/>
              </a:solidFill>
            </a:rPr>
            <a:t>40 % детей, </a:t>
          </a:r>
          <a:r>
            <a:rPr lang="ru-RU" sz="2600" b="1" kern="1200" dirty="0" smtClean="0"/>
            <a:t>родители которых </a:t>
          </a:r>
          <a:r>
            <a:rPr lang="ru-RU" sz="2600" b="1" kern="1200" dirty="0" smtClean="0">
              <a:solidFill>
                <a:srgbClr val="FF0000"/>
              </a:solidFill>
            </a:rPr>
            <a:t>вовлечены</a:t>
          </a:r>
          <a:r>
            <a:rPr lang="ru-RU" sz="2600" b="1" kern="1200" dirty="0" smtClean="0"/>
            <a:t> в учебно-воспитательную и организационную деятельность образовательных организаций.</a:t>
          </a:r>
          <a:endParaRPr lang="ru-RU" sz="2600" b="1" kern="1200" dirty="0"/>
        </a:p>
      </dsp:txBody>
      <dsp:txXfrm>
        <a:off x="86129" y="2538356"/>
        <a:ext cx="8057342" cy="15921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 algn="ctr">
              <a:defRPr sz="3600"/>
            </a:lvl1pPr>
            <a:extLst/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pic>
        <p:nvPicPr>
          <p:cNvPr id="8" name="Рисунок 7" descr="ПНПО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15843" cy="764704"/>
          </a:xfrm>
          <a:prstGeom prst="rect">
            <a:avLst/>
          </a:prstGeom>
        </p:spPr>
      </p:pic>
      <p:pic>
        <p:nvPicPr>
          <p:cNvPr id="9" name="Рисунок 8" descr="ТА1ССР широкий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084168" y="6453336"/>
            <a:ext cx="2843808" cy="25395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im0-tub-ru.yandex.net/i?id=040d521a50215d759e4db17c78805283-l&amp;n=1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74150" cy="6072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285728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 проекта</a:t>
            </a:r>
            <a:endParaRPr lang="ru-RU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26064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проекта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95536" y="820941"/>
            <a:ext cx="8280920" cy="5488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Aft>
                <a:spcPts val="400"/>
              </a:spcAft>
              <a:buClrTx/>
              <a:buSzTx/>
              <a:buFontTx/>
              <a:buAutoNum type="arabicPeriod"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Внедрение на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уровнях основного общего и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среднего общего образования новых методов обучения и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воспитания, образовательных технологий, обеспечивающих освоение обучающимися базовых навыков и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умений, повышение их мотивации к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обучению и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вовлечённости в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образовательный процесс, а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также обновление содержания и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совершенствование методов обучения предметной области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Технология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Aft>
                <a:spcPts val="400"/>
              </a:spcAft>
              <a:buClrTx/>
              <a:buSzTx/>
              <a:buFontTx/>
              <a:buAutoNum type="arabicPeriod"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Формирование эффективной системы выявления, поддержки и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развития способностей и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талантов у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детей и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молодёжи, основанной на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принципах справедливости, всеобщности и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направленной на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самоопределение и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профессиональную ориентацию всех обучающихся</a:t>
            </a: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Aft>
                <a:spcPts val="400"/>
              </a:spcAft>
              <a:buClrTx/>
              <a:buSzTx/>
              <a:buFontTx/>
              <a:buAutoNum type="arabicPeriod"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Создание условий для раннего развития детей в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возрасте до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трёх лет, реализация программы психолого-педагогической, методической и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консультативной помощи родителям детей, получающих дошкольное образование в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семье</a:t>
            </a: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Aft>
                <a:spcPts val="400"/>
              </a:spcAft>
              <a:buClrTx/>
              <a:buSzTx/>
              <a:buFontTx/>
              <a:buAutoNum type="arabicPeriod"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Создание к 2024 современной и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безопасной цифровой образовательной среды, обеспечивающей высокое качество и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доступность образования всех видов и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уровней</a:t>
            </a: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Aft>
                <a:spcPts val="400"/>
              </a:spcAft>
              <a:buClrTx/>
              <a:buSzTx/>
              <a:buFontTx/>
              <a:buAutoNum type="arabicPeriod"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Внедрение национальной системы профессионального роста педагогических работников, охватывающей не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менее 50 процентов учителей общеобразовательных организаций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26064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проекта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95536" y="646924"/>
            <a:ext cx="8352928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just" defTabSz="914400" rtl="0" eaLnBrk="0" fontAlgn="base" latinLnBrk="0" hangingPunct="0">
              <a:lnSpc>
                <a:spcPct val="90000"/>
              </a:lnSpc>
              <a:spcAft>
                <a:spcPts val="400"/>
              </a:spcAft>
              <a:buClrTx/>
              <a:buSzTx/>
              <a:buFont typeface="+mj-lt"/>
              <a:buAutoNum type="arabicPeriod"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90000"/>
              </a:lnSpc>
              <a:spcAft>
                <a:spcPts val="400"/>
              </a:spcAft>
              <a:buClrTx/>
              <a:buSzTx/>
              <a:buFont typeface="+mj-lt"/>
              <a:buAutoNum type="arabicPeriod" startAt="6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Модернизация профессионального образования, 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том числе посредством внедрения адаптивных, практико-ориентированных 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гибких образовательных программ</a:t>
            </a: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Aft>
                <a:spcPts val="400"/>
              </a:spcAft>
              <a:buClrTx/>
              <a:buSzTx/>
              <a:buFontTx/>
              <a:buAutoNum type="arabicPeriod" startAt="6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Формирование системы непрерывного обновления работающими гражданами своих профессиональных знаний 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приобретения ими новых профессиональных навыков, включая овладение компетенциями 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области цифровой экономики всеми желающими</a:t>
            </a: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Aft>
                <a:spcPts val="400"/>
              </a:spcAft>
              <a:buClrTx/>
              <a:buSzTx/>
              <a:buFontTx/>
              <a:buAutoNum type="arabicPeriod" startAt="6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Создание условий для развития наставничества, поддержки общественных инициатив 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проектов, 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том числе 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сфере добровольчества (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волонтёрства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Aft>
                <a:spcPts val="400"/>
              </a:spcAft>
              <a:buClrTx/>
              <a:buSzTx/>
              <a:buFontTx/>
              <a:buAutoNum type="arabicPeriod" startAt="6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Увеличение не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менее чем 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два раза количества иностранных граждан, обучающихся 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образовательных организациях высшего образования 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научных организациях, 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также реализация комплекса мер по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трудоустройству лучших из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них 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Российской Федерации</a:t>
            </a: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Aft>
                <a:spcPts val="400"/>
              </a:spcAft>
              <a:buClrTx/>
              <a:buSzTx/>
              <a:buFontTx/>
              <a:buAutoNum type="arabicPeriod" startAt="6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Формирование системы профессиональных конкурсов 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целях предоставления гражданам возможностей для профессионального 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карьерного роста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Aft>
                <a:spcPts val="40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175859"/>
            <a:ext cx="9144000" cy="682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проекте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51520" y="980728"/>
            <a:ext cx="8568952" cy="5112568"/>
          </a:xfrm>
        </p:spPr>
        <p:txBody>
          <a:bodyPr>
            <a:noAutofit/>
          </a:bodyPr>
          <a:lstStyle/>
          <a:p>
            <a:pPr marL="180975" indent="-180975" algn="just">
              <a:lnSpc>
                <a:spcPct val="90000"/>
              </a:lnSpc>
              <a:spcAft>
                <a:spcPts val="400"/>
              </a:spcAf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Полномасштабная реализация нацпроекта «Образование»  началась  в  январе  2019 года.</a:t>
            </a:r>
          </a:p>
          <a:p>
            <a:pPr marL="180975" indent="-180975" algn="just">
              <a:lnSpc>
                <a:spcPct val="90000"/>
              </a:lnSpc>
              <a:spcAft>
                <a:spcPts val="400"/>
              </a:spcAft>
            </a:pP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Минпросвещения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совместно с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Рособрнадзором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утвердило  методику  расчета  показателей  по вхождению Российской Федерации в десятку ведущих  стран  мира по качеству общего образования.  </a:t>
            </a:r>
          </a:p>
          <a:p>
            <a:pPr marL="180975" indent="-180975" algn="just">
              <a:lnSpc>
                <a:spcPct val="90000"/>
              </a:lnSpc>
              <a:spcAft>
                <a:spcPts val="400"/>
              </a:spcAf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Совместно с ВЭБ отрабатываются варианты и модели партнерства.</a:t>
            </a:r>
          </a:p>
          <a:p>
            <a:pPr marL="180975" indent="-180975" algn="just">
              <a:lnSpc>
                <a:spcPct val="90000"/>
              </a:lnSpc>
              <a:spcAft>
                <a:spcPts val="400"/>
              </a:spcAf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Подготовительная работа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Минпросвещения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Минобрнауки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России по формированию целевых моделей по ключевым мероприятиям нацпроекта будет проведена до 7 мая 2019 года.</a:t>
            </a:r>
          </a:p>
          <a:p>
            <a:pPr>
              <a:lnSpc>
                <a:spcPct val="90000"/>
              </a:lnSpc>
              <a:spcAft>
                <a:spcPts val="400"/>
              </a:spcAft>
              <a:buNone/>
            </a:pP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179512" y="1124744"/>
          <a:ext cx="8856984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634082"/>
          </a:xfr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fontAlgn="base">
              <a:spcAft>
                <a:spcPct val="0"/>
              </a:spcAft>
            </a:pPr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Федеральные проекты </a:t>
            </a:r>
            <a:b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НП «Образование»</a:t>
            </a:r>
          </a:p>
        </p:txBody>
      </p:sp>
    </p:spTree>
    <p:extLst>
      <p:ext uri="{BB962C8B-B14F-4D97-AF65-F5344CB8AC3E}">
        <p14:creationId xmlns:p14="http://schemas.microsoft.com/office/powerpoint/2010/main" val="82257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1071546"/>
            <a:ext cx="73581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098571"/>
          </a:xfrm>
        </p:spPr>
        <p:txBody>
          <a:bodyPr>
            <a:noAutofit/>
          </a:bodyPr>
          <a:lstStyle/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Доработанные версии паспортов девяти федеральных проектов нацпроекта «Образование» прошли многостороннюю экспертизу, процедуру согласования и будут внесены в систему электронного мониторинга – подсистему «Электронного бюджета» Минфина России.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Наибольшую тревогу главы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Минпросвещения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, по ее признанию, вызывает определение показателя, характеризующего 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долю детей в возрасте от 5 до 18 лет, охваченных программой </a:t>
            </a:r>
            <a:r>
              <a:rPr lang="ru-RU" sz="2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допобразования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Ольга Васильева предложила определить Росстат координатором по сбору и расчету данного показателя на переходный период до 2021 года. Это, по ее мнению, позволит преодолеть риски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задвоения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информации о детях, посещающих одновременно несколько организаций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допобразования</a:t>
            </a: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fontAlgn="base">
              <a:spcAft>
                <a:spcPct val="0"/>
              </a:spcAft>
            </a:pPr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1.Федеральный </a:t>
            </a:r>
            <a:r>
              <a:rPr lang="ru-RU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проект «Современная школа»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Реализация проекта направлена на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внедрение новых методов обучения и воспитания, образовательных технологий, обеспечивающих освоение обучающимися базовых навыков и умений, повышение их мотивации к обучению и вовлеченности в образовательный процесс, а также обновление содержания и совершенствование методов обучения предметной области «Технология».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fontAlgn="base">
              <a:spcAft>
                <a:spcPct val="0"/>
              </a:spcAft>
            </a:pPr>
            <a:r>
              <a:rPr lang="ru-RU" sz="4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/>
            </a:r>
            <a:br>
              <a:rPr lang="ru-RU" sz="4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endParaRPr lang="ru-RU" sz="44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60649"/>
            <a:ext cx="9144000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мероприятия </a:t>
            </a:r>
            <a:b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рамках проекта: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851539572"/>
              </p:ext>
            </p:extLst>
          </p:nvPr>
        </p:nvGraphicFramePr>
        <p:xfrm>
          <a:off x="179512" y="1268760"/>
          <a:ext cx="864096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88640"/>
            <a:ext cx="8136904" cy="1328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 реализации </a:t>
            </a:r>
          </a:p>
          <a:p>
            <a:pPr algn="ctr">
              <a:lnSpc>
                <a:spcPct val="90000"/>
              </a:lnSpc>
            </a:pPr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проекта:</a:t>
            </a:r>
            <a:endParaRPr lang="ru-RU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5164761"/>
              </p:ext>
            </p:extLst>
          </p:nvPr>
        </p:nvGraphicFramePr>
        <p:xfrm>
          <a:off x="457200" y="1481138"/>
          <a:ext cx="8229600" cy="5188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168896"/>
            <a:ext cx="9144000" cy="1236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2.Федеральный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проект </a:t>
            </a:r>
            <a:b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«Успех каждого ребенка»</a:t>
            </a:r>
            <a:endParaRPr kumimoji="0" lang="ru-RU" sz="28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1628800"/>
            <a:ext cx="77768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Реализация проекта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направлена на формирование эффективной системы выявления, поддержки и развития способностей и талантов у детей и молодежи, основанной на принципах справедливости, всеобщности и направленной на </a:t>
            </a:r>
            <a:r>
              <a:rPr lang="ru-RU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самоопределение и профессиональную ориентацию всех обучающихся </a:t>
            </a:r>
            <a:endParaRPr lang="ru-RU" sz="2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404664"/>
            <a:ext cx="9144000" cy="682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Основные мероприятия в рамках проекта:</a:t>
            </a:r>
            <a:endParaRPr kumimoji="0" lang="ru-RU" sz="36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1124744"/>
            <a:ext cx="8892480" cy="4755984"/>
          </a:xfrm>
        </p:spPr>
        <p:txBody>
          <a:bodyPr>
            <a:noAutofit/>
          </a:bodyPr>
          <a:lstStyle/>
          <a:p>
            <a:pPr lvl="0" algn="just">
              <a:lnSpc>
                <a:spcPct val="90000"/>
              </a:lnSpc>
              <a:spcBef>
                <a:spcPts val="600"/>
              </a:spcBef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Реализация образовательных программ основного общего и среднего общего образования в сетевой форме с участием организаций дополнительного образования детей, среднего профессионального и высшего образования, предприятий реального сектора экономики, учреждений культуры, спорта, негосударственных образовательных организаций</a:t>
            </a:r>
          </a:p>
          <a:p>
            <a:pPr lvl="0" algn="just">
              <a:lnSpc>
                <a:spcPct val="90000"/>
              </a:lnSpc>
              <a:spcBef>
                <a:spcPts val="600"/>
              </a:spcBef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Реализация модели мобильных детских технопарков «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Кванториум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», а также освоения </a:t>
            </a:r>
            <a:r>
              <a:rPr lang="ru-RU" sz="18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онлайн</a:t>
            </a:r>
            <a:r>
              <a:rPr lang="ru-RU" sz="1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модульных курсов</a:t>
            </a:r>
          </a:p>
          <a:p>
            <a:pPr lvl="0" algn="just">
              <a:lnSpc>
                <a:spcPct val="90000"/>
              </a:lnSpc>
              <a:spcBef>
                <a:spcPts val="600"/>
              </a:spcBef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Создание сети 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центров цифрового образования «</a:t>
            </a:r>
            <a:r>
              <a:rPr lang="ru-RU" sz="1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IT-cube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lvl="0" algn="just">
              <a:lnSpc>
                <a:spcPct val="90000"/>
              </a:lnSpc>
              <a:spcBef>
                <a:spcPts val="600"/>
              </a:spcBef>
            </a:pP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Реализация проекта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ранней профессиональной ориентации учащихся 6-11 классов общеобразовательных организаций 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«Билет в будущее»,</a:t>
            </a:r>
          </a:p>
          <a:p>
            <a:pPr lvl="0" algn="just">
              <a:lnSpc>
                <a:spcPct val="90000"/>
              </a:lnSpc>
              <a:spcBef>
                <a:spcPts val="600"/>
              </a:spcBef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Проведение открытых </a:t>
            </a:r>
            <a:r>
              <a:rPr lang="ru-RU" sz="18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онлайн</a:t>
            </a:r>
            <a:r>
              <a:rPr lang="ru-RU" sz="1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уроков «</a:t>
            </a:r>
            <a:r>
              <a:rPr lang="ru-RU" sz="18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Проектория</a:t>
            </a:r>
            <a:r>
              <a:rPr lang="ru-RU" sz="1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, направленных на раннюю профориентацию детей</a:t>
            </a:r>
          </a:p>
          <a:p>
            <a:pPr lvl="0" algn="just">
              <a:lnSpc>
                <a:spcPct val="90000"/>
              </a:lnSpc>
              <a:spcBef>
                <a:spcPts val="600"/>
              </a:spcBef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Создание сети детских технопарков «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Кванториум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», в том числе в каждом городе с населением более 60 тыс. человек</a:t>
            </a:r>
          </a:p>
          <a:p>
            <a:pPr lvl="0" algn="just">
              <a:lnSpc>
                <a:spcPct val="90000"/>
              </a:lnSpc>
              <a:spcBef>
                <a:spcPts val="600"/>
              </a:spcBef>
            </a:pP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детских общественных объединений</a:t>
            </a:r>
          </a:p>
          <a:p>
            <a:pPr lvl="0" algn="just">
              <a:lnSpc>
                <a:spcPct val="90000"/>
              </a:lnSpc>
              <a:spcBef>
                <a:spcPts val="600"/>
              </a:spcBef>
            </a:pP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Обеспечение доступности дополнительного образования обучающимся с инвалидностью и ОВЗ до уровня 70 %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от общего числа детей указанной категории, в том числе с использованием дистанционных технологий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1259632" y="332656"/>
            <a:ext cx="6733190" cy="682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Результат реализации проекта:</a:t>
            </a:r>
            <a:endParaRPr kumimoji="0" lang="ru-RU" sz="36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6798892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279" y="5319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107504" y="-11589"/>
            <a:ext cx="9036496" cy="1667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3.Федеральный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проект </a:t>
            </a:r>
            <a:b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>
                <a:solidFill>
                  <a:schemeClr val="accent1"/>
                </a:solidFill>
              </a:rPr>
              <a:t>Поддержка семей, имеющих детей</a:t>
            </a:r>
            <a:endParaRPr lang="ru-RU" sz="2800" dirty="0">
              <a:solidFill>
                <a:schemeClr val="accent1"/>
              </a:solidFill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kumimoji="0" lang="ru-RU" sz="28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1700808"/>
            <a:ext cx="807249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Реализация проекта направлена на создание к 2024 году условий для раннего развития детей в возрасте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 трех ле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т, реализация программы психолого-педагогической, методической и консультативной помощи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родителям детей, получающих дошкольное образование в семье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повышения психолого-педагогической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компетентности родителей обучающихся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764704"/>
            <a:ext cx="9144000" cy="682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Основные мероприятия в рамках проекта:</a:t>
            </a:r>
            <a:endParaRPr kumimoji="0" lang="ru-RU" sz="36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 algn="just">
              <a:lnSpc>
                <a:spcPct val="9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разработка методических материалов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для педагогических работников и родителей по вопросам прав детей, семейного права, экономики семьи, этики и психологии семейных и детско-родительских отношений, основам семейного уклада;</a:t>
            </a:r>
          </a:p>
          <a:p>
            <a:pPr lvl="0" algn="just">
              <a:lnSpc>
                <a:spcPct val="9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создание родительских клубов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как центров формирования и развития родительских компетенций, взаимодействия и поддержки,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том числе по вопросам раннего развития детей в возрасте до трех ле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т;</a:t>
            </a:r>
          </a:p>
          <a:p>
            <a:pPr lvl="0" algn="just">
              <a:lnSpc>
                <a:spcPct val="9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создание консультативных центров методической,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психолого-педагогической,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медико-социальной, диагностической и консультативной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помощи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(включая службу ранней коррекционной помощи)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образовательным организациям и родителям;</a:t>
            </a:r>
          </a:p>
          <a:p>
            <a:pPr lvl="0" algn="just">
              <a:lnSpc>
                <a:spcPct val="9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разработка и реализация комплекса обучающих модулей для родителей детей-инвалидов по вопросам здоровья, развития, коррекции, обучения и воспитания.</a:t>
            </a:r>
          </a:p>
          <a:p>
            <a:pPr algn="just">
              <a:lnSpc>
                <a:spcPct val="90000"/>
              </a:lnSpc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1214414" y="407709"/>
            <a:ext cx="7093865" cy="682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Результаты реализации проекта: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9840435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415698"/>
            <a:ext cx="8964488" cy="1236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4.Федеральный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проект «Цифровая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     школа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»</a:t>
            </a:r>
            <a:endParaRPr kumimoji="0" lang="ru-RU" sz="36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57200" y="1404059"/>
            <a:ext cx="82296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Реализация проекта направлена на создание к 2024 году современной и безопасной цифровой образовательной среды, обеспечивающей высокое качество и доступность образования всех видов и уровней.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рамках проекта предусмотрена автоматизация документооборота, отчетности и бухгалтерии,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цифровизация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процесса обучения с выходом на индивидуальные траектории, непрерывное обучение педагога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on-line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764704"/>
            <a:ext cx="9144000" cy="682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Основные мероприятия в рамках проекта:</a:t>
            </a:r>
            <a:endParaRPr kumimoji="0" lang="ru-RU" sz="36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79512" y="1484784"/>
            <a:ext cx="8712968" cy="4525963"/>
          </a:xfrm>
        </p:spPr>
        <p:txBody>
          <a:bodyPr>
            <a:noAutofit/>
          </a:bodyPr>
          <a:lstStyle/>
          <a:p>
            <a:pPr lvl="0" algn="just">
              <a:lnSpc>
                <a:spcPct val="90000"/>
              </a:lnSpc>
              <a:spcAft>
                <a:spcPts val="4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утверждение Стандарта цифровой школы;</a:t>
            </a:r>
          </a:p>
          <a:p>
            <a:pPr lvl="0" algn="just">
              <a:lnSpc>
                <a:spcPct val="90000"/>
              </a:lnSpc>
              <a:spcAft>
                <a:spcPts val="4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утверждение Стандарта создания и функционирования,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информационного наполнения сайтов и информационных систем образовательных организаций;</a:t>
            </a:r>
          </a:p>
          <a:p>
            <a:pPr lvl="0" algn="just">
              <a:lnSpc>
                <a:spcPct val="90000"/>
              </a:lnSpc>
              <a:spcAft>
                <a:spcPts val="4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включение вопросов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цифровизации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образования в образовательные программы подготовки административно-управленческих и педагогических кадров;</a:t>
            </a:r>
          </a:p>
          <a:p>
            <a:pPr lvl="0" algn="just">
              <a:lnSpc>
                <a:spcPct val="90000"/>
              </a:lnSpc>
              <a:spcAft>
                <a:spcPts val="4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создание и функционирование единой информационной системы «Цифровая школа»;</a:t>
            </a:r>
          </a:p>
          <a:p>
            <a:pPr lvl="0" algn="just">
              <a:lnSpc>
                <a:spcPct val="90000"/>
              </a:lnSpc>
              <a:spcAft>
                <a:spcPts val="4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создание системы развития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онлайн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образования;</a:t>
            </a:r>
          </a:p>
          <a:p>
            <a:pPr lvl="0" algn="just">
              <a:lnSpc>
                <a:spcPct val="90000"/>
              </a:lnSpc>
              <a:spcAft>
                <a:spcPts val="4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обеспечение Интернет соединения в каждую общеобразовательную организацию с минимальной скоростью соединения 10 Мбит/с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>
              <a:lnSpc>
                <a:spcPct val="90000"/>
              </a:lnSpc>
              <a:spcAft>
                <a:spcPts val="4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интегрирование в процесс преподавания отдельных предметов современных технологий, в том числе виртуальной и дополненной реальности.</a:t>
            </a:r>
          </a:p>
          <a:p>
            <a:pPr algn="just">
              <a:lnSpc>
                <a:spcPct val="90000"/>
              </a:lnSpc>
              <a:spcAft>
                <a:spcPts val="400"/>
              </a:spcAft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764704"/>
            <a:ext cx="9144000" cy="682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Результаты реализации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проекта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:</a:t>
            </a:r>
            <a:endParaRPr kumimoji="0" lang="ru-RU" sz="36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79512" y="1484784"/>
            <a:ext cx="8712968" cy="4525963"/>
          </a:xfrm>
        </p:spPr>
        <p:txBody>
          <a:bodyPr>
            <a:noAutofit/>
          </a:bodyPr>
          <a:lstStyle/>
          <a:p>
            <a:pPr marL="109728" lvl="0" indent="0" algn="just">
              <a:lnSpc>
                <a:spcPct val="90000"/>
              </a:lnSpc>
              <a:spcAft>
                <a:spcPts val="400"/>
              </a:spcAft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90000"/>
              </a:lnSpc>
              <a:spcAft>
                <a:spcPts val="4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100% образовательных организаций обеспечены доступом к сети Интернет с высокой  скоростью9 выше 10 Мбит/с) и функционируют по стандарту цифровой школы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90000"/>
              </a:lnSpc>
              <a:spcAft>
                <a:spcPts val="4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40% обучающихся общеобразовательных организаций, успешно продемонстрировавших высокий уровень владения цифровыми навыками</a:t>
            </a:r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ts val="400"/>
              </a:spcAft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0203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836712"/>
            <a:ext cx="9413859" cy="682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5.Федеральный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проект «Учитель будущего»</a:t>
            </a:r>
            <a:endParaRPr kumimoji="0" lang="ru-RU" sz="36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51520" y="1844825"/>
            <a:ext cx="8229600" cy="4032448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Реализация проекта направлена на внедрение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национальной системы профессионального роста педагогических работников, охватывающей не менее 50 процентов учителей общеобразовательных организаций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-35116" y="836712"/>
            <a:ext cx="9179116" cy="682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Основные мероприятия в рамках проекта:</a:t>
            </a:r>
            <a:endParaRPr kumimoji="0" lang="ru-RU" sz="36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07504" y="1556792"/>
            <a:ext cx="8856984" cy="4824536"/>
          </a:xfrm>
        </p:spPr>
        <p:txBody>
          <a:bodyPr>
            <a:noAutofit/>
          </a:bodyPr>
          <a:lstStyle/>
          <a:p>
            <a:pPr lvl="0" algn="just">
              <a:lnSpc>
                <a:spcPct val="90000"/>
              </a:lnSpc>
              <a:spcAft>
                <a:spcPts val="4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утверждение стандарта функционирования Центра непрерывного развития профессионального мастерства работников системы образования;</a:t>
            </a:r>
          </a:p>
          <a:p>
            <a:pPr lvl="0" algn="just">
              <a:lnSpc>
                <a:spcPct val="90000"/>
              </a:lnSpc>
              <a:spcAft>
                <a:spcPts val="4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формирование бесплатных дистанционных программ повышения квалификации педагогических и иных работников образовательных организаций;</a:t>
            </a:r>
          </a:p>
          <a:p>
            <a:pPr lvl="0" algn="just">
              <a:lnSpc>
                <a:spcPct val="90000"/>
              </a:lnSpc>
              <a:spcAft>
                <a:spcPts val="4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нормативное закрепление уровней профессионального роста учителей и руководителей образовательных организаций;</a:t>
            </a:r>
          </a:p>
          <a:p>
            <a:pPr lvl="0" algn="just">
              <a:lnSpc>
                <a:spcPct val="90000"/>
              </a:lnSpc>
              <a:spcAft>
                <a:spcPts val="4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внедрение методики аттестации руководителей общеобразовательных организаций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>
              <a:lnSpc>
                <a:spcPct val="90000"/>
              </a:lnSpc>
              <a:spcAft>
                <a:spcPts val="4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создание условий для привлечения в образовательные организации выпускников непедагогических образовательных организаций высшего образования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>
              <a:lnSpc>
                <a:spcPct val="90000"/>
              </a:lnSpc>
              <a:spcAft>
                <a:spcPts val="4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проведение конкурсов профессионального мастерства педагогов;</a:t>
            </a:r>
          </a:p>
          <a:p>
            <a:pPr lvl="0" algn="just">
              <a:lnSpc>
                <a:spcPct val="90000"/>
              </a:lnSpc>
              <a:spcAft>
                <a:spcPts val="4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разработка и внедрение модели единых оценочных требований и стандартов.</a:t>
            </a:r>
          </a:p>
          <a:p>
            <a:pPr algn="just">
              <a:lnSpc>
                <a:spcPct val="90000"/>
              </a:lnSpc>
              <a:spcAft>
                <a:spcPts val="400"/>
              </a:spcAft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-35116" y="836712"/>
            <a:ext cx="8248027" cy="682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Результаты реализации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проекта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:</a:t>
            </a:r>
            <a:endParaRPr kumimoji="0" lang="ru-RU" sz="36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07504" y="1556792"/>
            <a:ext cx="8856984" cy="4824536"/>
          </a:xfrm>
        </p:spPr>
        <p:txBody>
          <a:bodyPr>
            <a:noAutofit/>
          </a:bodyPr>
          <a:lstStyle/>
          <a:p>
            <a:pPr lvl="0" algn="just">
              <a:lnSpc>
                <a:spcPct val="90000"/>
              </a:lnSpc>
              <a:spcAft>
                <a:spcPts val="400"/>
              </a:spcAft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90000"/>
              </a:lnSpc>
              <a:spcAft>
                <a:spcPts val="4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50 % учителей общеобразовательных организаций вовлечены в национальную систему профессионального роста педагогических работников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109728" lvl="0" indent="0" algn="just">
              <a:lnSpc>
                <a:spcPct val="90000"/>
              </a:lnSpc>
              <a:spcAft>
                <a:spcPts val="400"/>
              </a:spcAft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90000"/>
              </a:lnSpc>
              <a:spcAft>
                <a:spcPts val="4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всех регионах функционируют центры непрерывного развития и </a:t>
            </a:r>
            <a:r>
              <a:rPr lang="ru-RU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аккредитационные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центры профессионального мастерства для работников системы образован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09728" lvl="0" indent="0" algn="just">
              <a:lnSpc>
                <a:spcPct val="90000"/>
              </a:lnSpc>
              <a:spcAft>
                <a:spcPts val="400"/>
              </a:spcAft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9728" lvl="0" indent="0" algn="just">
              <a:lnSpc>
                <a:spcPct val="90000"/>
              </a:lnSpc>
              <a:spcAft>
                <a:spcPts val="400"/>
              </a:spcAft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09728" lvl="0" indent="0" algn="just">
              <a:lnSpc>
                <a:spcPct val="90000"/>
              </a:lnSpc>
              <a:spcAft>
                <a:spcPts val="400"/>
              </a:spcAft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ts val="400"/>
              </a:spcAft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8679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764704"/>
            <a:ext cx="9144000" cy="1236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6.Федеральный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проект «Молодые профессионалы»</a:t>
            </a:r>
            <a:endParaRPr kumimoji="0" lang="ru-RU" sz="36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449" name="Rectangle 1"/>
          <p:cNvSpPr>
            <a:spLocks noChangeArrowheads="1"/>
          </p:cNvSpPr>
          <p:nvPr/>
        </p:nvSpPr>
        <p:spPr bwMode="auto">
          <a:xfrm>
            <a:off x="714348" y="2268485"/>
            <a:ext cx="79296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23528" y="2276872"/>
            <a:ext cx="8229600" cy="3877891"/>
          </a:xfrm>
        </p:spPr>
        <p:txBody>
          <a:bodyPr/>
          <a:lstStyle/>
          <a:p>
            <a:pPr lvl="0" algn="just"/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Реализация проекта направлена на модернизацию профессионального образования, в том числе посредством внедрения адаптивных, практико-ориентированных и гибких образовательных программ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476672"/>
            <a:ext cx="9144000" cy="682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Основные мероприятия в рамках проекта:</a:t>
            </a:r>
            <a:endParaRPr kumimoji="0" lang="ru-RU" sz="36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0" y="1124744"/>
            <a:ext cx="9071992" cy="5184576"/>
          </a:xfrm>
        </p:spPr>
        <p:txBody>
          <a:bodyPr>
            <a:no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утверждение стандартов (целевых моделей) центров опережающей профессиональной подготовки и лабораторий, оснащенных современной материально-технической базой, по одной из компетенции, в т.ч. для сдачи демонстрационного экзамена;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формирование и утверждение с участием работодателей целевая модель развития региональной системы СПО;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проведение Мирового чемпионата по профессиональному мастерству по стандартам </a:t>
            </a:r>
            <a:r>
              <a:rPr lang="ru-RU" sz="1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Ворлдскиллс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2019 году в г. Казани;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формирование инфраструктуры для развития профессионального мастерства, опережающей профессиональной подготовки и популяризации рабочих профессий: создание ЦОПП, современных лабораторий по компетенциям, центров сдачи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демоэкзамена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обновление требований к профессиональным образовательным программам по наиболее востребованным, новым и перспективным профессиям и специальностям;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повышение квалификации преподавателей и мастеров производственного обучения;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формирование стандарта и примерных образовательных программ профессионального обучения по массовым профессиям и специальностям для детей и взрослых, реализуемых по принципу «заказа компетенций»;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подготовка экспертов для проведения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демоэказамена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и чемпионатов «Молодые профессионалы»;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проведение Европейского Чемпионата по профессиональному мастерству 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 стандартам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Ворлдскиллс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в г. Санкт-Петербурге в 2022 г.</a:t>
            </a:r>
          </a:p>
          <a:p>
            <a:pPr algn="just">
              <a:buFont typeface="Wingdings" pitchFamily="2" charset="2"/>
              <a:buChar char="Ø"/>
            </a:pPr>
            <a:endParaRPr lang="ru-RU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26434"/>
            <a:ext cx="9144000" cy="1236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7.Федеральный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проект </a:t>
            </a:r>
            <a:b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«Новые возможности для каждого»</a:t>
            </a:r>
            <a:endParaRPr kumimoji="0" lang="ru-RU" sz="36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Реализация проекта направлена на формирование системы непрерывного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обновления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работающими гражданами своих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профессиональных знаний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приобретения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ими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новых профессиональных навыков, включая овладение компетенциями в области цифровой экономики всеми желающими.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692696"/>
            <a:ext cx="9144000" cy="682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Основные мероприятия в рамках проекта:</a:t>
            </a:r>
            <a:endParaRPr kumimoji="0" lang="ru-RU" sz="36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>
            <a:noAutofit/>
          </a:bodyPr>
          <a:lstStyle/>
          <a:p>
            <a:pPr lvl="0" algn="just">
              <a:lnSpc>
                <a:spcPct val="90000"/>
              </a:lnSpc>
              <a:spcAft>
                <a:spcPts val="400"/>
              </a:spcAft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утверждение стандарта создания и функционирования центров опережающего дополнительного профессионального образования на базе действующей сети образовательных организаций;</a:t>
            </a:r>
          </a:p>
          <a:p>
            <a:pPr lvl="0" algn="just">
              <a:lnSpc>
                <a:spcPct val="90000"/>
              </a:lnSpc>
              <a:spcAft>
                <a:spcPts val="400"/>
              </a:spcAft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создание центров опережающего дополнительного профессионального образования;</a:t>
            </a:r>
          </a:p>
          <a:p>
            <a:pPr lvl="0" algn="just">
              <a:lnSpc>
                <a:spcPct val="90000"/>
              </a:lnSpc>
              <a:spcAft>
                <a:spcPts val="400"/>
              </a:spcAft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разработка и внедрение модульных образовательных программ дополнительного профессионального образования, в т.ч. по направлениям цифровой экономики;</a:t>
            </a:r>
          </a:p>
          <a:p>
            <a:pPr lvl="0" algn="just">
              <a:lnSpc>
                <a:spcPct val="90000"/>
              </a:lnSpc>
              <a:spcAft>
                <a:spcPts val="400"/>
              </a:spcAft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создание информационного портала о деятельности центров опережающего дополнительного профессионального образования;</a:t>
            </a:r>
          </a:p>
          <a:p>
            <a:pPr lvl="0" algn="just">
              <a:lnSpc>
                <a:spcPct val="90000"/>
              </a:lnSpc>
              <a:spcAft>
                <a:spcPts val="400"/>
              </a:spcAft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формирование единого национального реестра профессиональных конкурсов.</a:t>
            </a:r>
          </a:p>
          <a:p>
            <a:pPr algn="just">
              <a:lnSpc>
                <a:spcPct val="90000"/>
              </a:lnSpc>
              <a:spcAft>
                <a:spcPts val="400"/>
              </a:spcAft>
            </a:pP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692696"/>
            <a:ext cx="9144000" cy="682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Результаты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проекта:</a:t>
            </a:r>
            <a:endParaRPr kumimoji="0" lang="ru-RU" sz="36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>
            <a:noAutofit/>
          </a:bodyPr>
          <a:lstStyle/>
          <a:p>
            <a:pPr marL="342900" indent="-34290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2024 году в регионах создано 250 центров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опережающего дополнительного профессионального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взрослых, реализующих в </a:t>
            </a:r>
            <a:r>
              <a:rPr lang="ru-RU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образовательные программы по направлениям цифровой экономики.</a:t>
            </a:r>
          </a:p>
          <a:p>
            <a:pPr lvl="0" algn="just">
              <a:lnSpc>
                <a:spcPct val="90000"/>
              </a:lnSpc>
              <a:spcAft>
                <a:spcPts val="400"/>
              </a:spcAft>
            </a:pP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ts val="400"/>
              </a:spcAft>
            </a:pP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6425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179512" y="62438"/>
            <a:ext cx="8964488" cy="1236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8.Федеральный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проект </a:t>
            </a:r>
            <a:b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«Социальная активность»</a:t>
            </a:r>
            <a:endParaRPr kumimoji="0" lang="ru-RU" sz="36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Реализация проекта направлена на создание условий для развития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наставничества, поддержки общественных инициатив и проектов, в том числе в сфере добровольчества (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волонтерства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).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692696"/>
            <a:ext cx="9144000" cy="682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Основные мероприятия в рамках проекта:</a:t>
            </a:r>
            <a:endParaRPr kumimoji="0" lang="ru-RU" sz="36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755984"/>
          </a:xfrm>
        </p:spPr>
        <p:txBody>
          <a:bodyPr>
            <a:noAutofit/>
          </a:bodyPr>
          <a:lstStyle/>
          <a:p>
            <a:pPr lvl="0" algn="just">
              <a:lnSpc>
                <a:spcPct val="80000"/>
              </a:lnSpc>
              <a:spcAft>
                <a:spcPts val="4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актуализация действующей нормативно-правовой базы;</a:t>
            </a:r>
          </a:p>
          <a:p>
            <a:pPr lvl="0" algn="just">
              <a:lnSpc>
                <a:spcPct val="80000"/>
              </a:lnSpc>
              <a:spcAft>
                <a:spcPts val="4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разработка целевой модели развития наставничества;</a:t>
            </a:r>
          </a:p>
          <a:p>
            <a:pPr lvl="0" algn="just">
              <a:lnSpc>
                <a:spcPct val="80000"/>
              </a:lnSpc>
              <a:spcAft>
                <a:spcPts val="4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разработка стандарта (целевой модели) функционирования отрядов (сообществ, объединений) поддержки добровольчества (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волонтерства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в образовательных организациях;</a:t>
            </a:r>
          </a:p>
          <a:p>
            <a:pPr lvl="0" algn="just">
              <a:lnSpc>
                <a:spcPct val="80000"/>
              </a:lnSpc>
              <a:spcAft>
                <a:spcPts val="4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разработка стандарта (целевой модели) функционирования объединений (сообществ) полезного действия по популяризации здорового образа жизни на базе образовательных организаций;</a:t>
            </a:r>
          </a:p>
          <a:p>
            <a:pPr lvl="0" algn="just">
              <a:lnSpc>
                <a:spcPct val="80000"/>
              </a:lnSpc>
              <a:spcAft>
                <a:spcPts val="4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создание единой информационной платформы коммуникационного и содержательного взаимодействия для отрядов (сообществ, объединений поддержки добровольчества (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волонтерства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и полезного действия по популяризации здорового образа жизни в образовательных организациях;</a:t>
            </a:r>
          </a:p>
          <a:p>
            <a:pPr lvl="0" algn="just">
              <a:lnSpc>
                <a:spcPct val="80000"/>
              </a:lnSpc>
              <a:spcAft>
                <a:spcPts val="4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разработка образовательных программ подготовки (переподготовки) специалистов по работе в сфере добровольчества и технологиям работы с волонтерами в образовательных организациях (в том числе в формате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онлайн-курсов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692696"/>
            <a:ext cx="9144000" cy="682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Результаты проекта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:</a:t>
            </a:r>
            <a:endParaRPr kumimoji="0" lang="ru-RU" sz="36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755984"/>
          </a:xfrm>
        </p:spPr>
        <p:txBody>
          <a:bodyPr>
            <a:noAutofit/>
          </a:bodyPr>
          <a:lstStyle/>
          <a:p>
            <a:pPr algn="just">
              <a:lnSpc>
                <a:spcPct val="80000"/>
              </a:lnSpc>
              <a:spcAft>
                <a:spcPts val="4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C00000"/>
                </a:solidFill>
              </a:rPr>
              <a:t>&gt;60 % образовательных организаций охвачены деятельностью добровольческих объединений (сообществ).</a:t>
            </a:r>
          </a:p>
          <a:p>
            <a:pPr lvl="0" algn="just">
              <a:lnSpc>
                <a:spcPct val="80000"/>
              </a:lnSpc>
              <a:spcAft>
                <a:spcPts val="400"/>
              </a:spcAft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13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Проектория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" t="5144" r="5143" b="11249"/>
          <a:stretch/>
        </p:blipFill>
        <p:spPr bwMode="auto">
          <a:xfrm>
            <a:off x="275456" y="1124744"/>
            <a:ext cx="8858250" cy="451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27455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569</TotalTime>
  <Words>1699</Words>
  <Application>Microsoft Office PowerPoint</Application>
  <PresentationFormat>Экран (4:3)</PresentationFormat>
  <Paragraphs>168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Открытая</vt:lpstr>
      <vt:lpstr>Презентация PowerPoint</vt:lpstr>
      <vt:lpstr> </vt:lpstr>
      <vt:lpstr> </vt:lpstr>
      <vt:lpstr> </vt:lpstr>
      <vt:lpstr> </vt:lpstr>
      <vt:lpstr>Федеральные проекты  НП «Образование»</vt:lpstr>
      <vt:lpstr> </vt:lpstr>
      <vt:lpstr>1.Федеральный проект «Современная школа»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Проектория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48</cp:revision>
  <cp:lastPrinted>2019-04-10T10:11:52Z</cp:lastPrinted>
  <dcterms:modified xsi:type="dcterms:W3CDTF">2019-04-10T11:52:11Z</dcterms:modified>
</cp:coreProperties>
</file>